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8"/>
  </p:notesMasterIdLst>
  <p:handoutMasterIdLst>
    <p:handoutMasterId r:id="rId79"/>
  </p:handoutMasterIdLst>
  <p:sldIdLst>
    <p:sldId id="256" r:id="rId2"/>
    <p:sldId id="257" r:id="rId3"/>
    <p:sldId id="258" r:id="rId4"/>
    <p:sldId id="303" r:id="rId5"/>
    <p:sldId id="304" r:id="rId6"/>
    <p:sldId id="305" r:id="rId7"/>
    <p:sldId id="306" r:id="rId8"/>
    <p:sldId id="363" r:id="rId9"/>
    <p:sldId id="307" r:id="rId10"/>
    <p:sldId id="309" r:id="rId11"/>
    <p:sldId id="308"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74" r:id="rId29"/>
    <p:sldId id="326" r:id="rId30"/>
    <p:sldId id="368" r:id="rId31"/>
    <p:sldId id="327" r:id="rId32"/>
    <p:sldId id="328" r:id="rId33"/>
    <p:sldId id="329" r:id="rId34"/>
    <p:sldId id="330" r:id="rId35"/>
    <p:sldId id="331" r:id="rId36"/>
    <p:sldId id="332" r:id="rId37"/>
    <p:sldId id="333" r:id="rId38"/>
    <p:sldId id="369" r:id="rId39"/>
    <p:sldId id="370" r:id="rId40"/>
    <p:sldId id="371" r:id="rId41"/>
    <p:sldId id="372" r:id="rId42"/>
    <p:sldId id="37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349" r:id="rId57"/>
    <p:sldId id="364" r:id="rId58"/>
    <p:sldId id="365" r:id="rId59"/>
    <p:sldId id="366" r:id="rId60"/>
    <p:sldId id="347" r:id="rId61"/>
    <p:sldId id="348" r:id="rId62"/>
    <p:sldId id="350" r:id="rId63"/>
    <p:sldId id="351" r:id="rId64"/>
    <p:sldId id="352" r:id="rId65"/>
    <p:sldId id="353" r:id="rId66"/>
    <p:sldId id="354" r:id="rId67"/>
    <p:sldId id="355" r:id="rId68"/>
    <p:sldId id="356" r:id="rId69"/>
    <p:sldId id="357" r:id="rId70"/>
    <p:sldId id="358" r:id="rId71"/>
    <p:sldId id="367" r:id="rId72"/>
    <p:sldId id="359" r:id="rId73"/>
    <p:sldId id="360" r:id="rId74"/>
    <p:sldId id="361" r:id="rId75"/>
    <p:sldId id="362" r:id="rId76"/>
    <p:sldId id="300" r:id="rId77"/>
  </p:sldIdLst>
  <p:sldSz cx="9144000" cy="6858000" type="screen4x3"/>
  <p:notesSz cx="6858000" cy="9144000"/>
  <p:custDataLst>
    <p:tags r:id="rId80"/>
  </p:custDataLst>
  <p:defaultTextStyle>
    <a:defPPr>
      <a:defRPr lang="en-US"/>
    </a:defPPr>
    <a:lvl1pPr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1pPr>
    <a:lvl2pPr marL="4572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2pPr>
    <a:lvl3pPr marL="9144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3pPr>
    <a:lvl4pPr marL="13716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4pPr>
    <a:lvl5pPr marL="18288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5pPr>
    <a:lvl6pPr marL="2286000" algn="l" defTabSz="914400" rtl="0" eaLnBrk="1" latinLnBrk="0" hangingPunct="1">
      <a:defRPr sz="2400" kern="1200">
        <a:solidFill>
          <a:schemeClr val="tx1"/>
        </a:solidFill>
        <a:latin typeface="Times" pitchFamily="-107" charset="0"/>
        <a:ea typeface="ＭＳ Ｐゴシック" pitchFamily="-107" charset="-128"/>
        <a:cs typeface="+mn-cs"/>
      </a:defRPr>
    </a:lvl6pPr>
    <a:lvl7pPr marL="2743200" algn="l" defTabSz="914400" rtl="0" eaLnBrk="1" latinLnBrk="0" hangingPunct="1">
      <a:defRPr sz="2400" kern="1200">
        <a:solidFill>
          <a:schemeClr val="tx1"/>
        </a:solidFill>
        <a:latin typeface="Times" pitchFamily="-107" charset="0"/>
        <a:ea typeface="ＭＳ Ｐゴシック" pitchFamily="-107" charset="-128"/>
        <a:cs typeface="+mn-cs"/>
      </a:defRPr>
    </a:lvl7pPr>
    <a:lvl8pPr marL="3200400" algn="l" defTabSz="914400" rtl="0" eaLnBrk="1" latinLnBrk="0" hangingPunct="1">
      <a:defRPr sz="2400" kern="1200">
        <a:solidFill>
          <a:schemeClr val="tx1"/>
        </a:solidFill>
        <a:latin typeface="Times" pitchFamily="-107" charset="0"/>
        <a:ea typeface="ＭＳ Ｐゴシック" pitchFamily="-107" charset="-128"/>
        <a:cs typeface="+mn-cs"/>
      </a:defRPr>
    </a:lvl8pPr>
    <a:lvl9pPr marL="3657600" algn="l" defTabSz="914400" rtl="0" eaLnBrk="1" latinLnBrk="0" hangingPunct="1">
      <a:defRPr sz="2400" kern="1200">
        <a:solidFill>
          <a:schemeClr val="tx1"/>
        </a:solidFill>
        <a:latin typeface="Times" pitchFamily="-107" charset="0"/>
        <a:ea typeface="ＭＳ Ｐゴシック" pitchFamily="-107"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369A"/>
    <a:srgbClr val="FFFFFF"/>
    <a:srgbClr val="200049"/>
    <a:srgbClr val="2317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46" autoAdjust="0"/>
    <p:restoredTop sz="96203" autoAdjust="0"/>
  </p:normalViewPr>
  <p:slideViewPr>
    <p:cSldViewPr>
      <p:cViewPr>
        <p:scale>
          <a:sx n="90" d="100"/>
          <a:sy n="90" d="100"/>
        </p:scale>
        <p:origin x="522" y="3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0" d="100"/>
          <a:sy n="100" d="100"/>
        </p:scale>
        <p:origin x="-366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dirty="0">
              <a:latin typeface="Arial"/>
              <a:cs typeface="Arial"/>
            </a:endParaRPr>
          </a:p>
        </p:txBody>
      </p:sp>
      <p:sp>
        <p:nvSpPr>
          <p:cNvPr id="8195"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dirty="0">
              <a:latin typeface="Arial"/>
              <a:cs typeface="Arial"/>
            </a:endParaRPr>
          </a:p>
        </p:txBody>
      </p:sp>
      <p:sp>
        <p:nvSpPr>
          <p:cNvPr id="8196"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dirty="0">
              <a:latin typeface="Arial"/>
              <a:cs typeface="Arial"/>
            </a:endParaRPr>
          </a:p>
        </p:txBody>
      </p:sp>
      <p:sp>
        <p:nvSpPr>
          <p:cNvPr id="8197"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55E88F8A-6A11-4BFA-B6ED-9351C60D8BC8}" type="slidenum">
              <a:rPr lang="en-US">
                <a:latin typeface="Arial"/>
                <a:cs typeface="Arial"/>
              </a:rPr>
              <a:pPr>
                <a:defRPr/>
              </a:pPr>
              <a:t>‹#›</a:t>
            </a:fld>
            <a:endParaRPr lang="en-US" dirty="0">
              <a:latin typeface="Arial"/>
              <a:cs typeface="Arial"/>
            </a:endParaRPr>
          </a:p>
        </p:txBody>
      </p:sp>
    </p:spTree>
    <p:extLst>
      <p:ext uri="{BB962C8B-B14F-4D97-AF65-F5344CB8AC3E}">
        <p14:creationId xmlns:p14="http://schemas.microsoft.com/office/powerpoint/2010/main" val="19574288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a:cs typeface="Arial"/>
              </a:defRPr>
            </a:lvl1pPr>
          </a:lstStyle>
          <a:p>
            <a:pPr>
              <a:defRPr/>
            </a:pPr>
            <a:endParaRPr lang="en-US" dirty="0"/>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a:cs typeface="Arial"/>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a:cs typeface="Arial"/>
              </a:defRPr>
            </a:lvl1pPr>
          </a:lstStyle>
          <a:p>
            <a:pPr>
              <a:defRPr/>
            </a:pPr>
            <a:endParaRPr lang="en-US"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a:cs typeface="Arial"/>
              </a:defRPr>
            </a:lvl1pPr>
          </a:lstStyle>
          <a:p>
            <a:pPr>
              <a:defRPr/>
            </a:pPr>
            <a:fld id="{B87942F5-15E4-4DE5-9872-26B21059CE2F}" type="slidenum">
              <a:rPr lang="en-US" smtClean="0"/>
              <a:pPr>
                <a:defRPr/>
              </a:pPr>
              <a:t>‹#›</a:t>
            </a:fld>
            <a:endParaRPr lang="en-US" dirty="0"/>
          </a:p>
        </p:txBody>
      </p:sp>
    </p:spTree>
    <p:extLst>
      <p:ext uri="{BB962C8B-B14F-4D97-AF65-F5344CB8AC3E}">
        <p14:creationId xmlns:p14="http://schemas.microsoft.com/office/powerpoint/2010/main" val="42911121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7" charset="0"/>
        <a:ea typeface="ＭＳ Ｐゴシック" pitchFamily="-107" charset="-128"/>
        <a:cs typeface="+mn-cs"/>
      </a:defRPr>
    </a:lvl1pPr>
    <a:lvl2pPr marL="457200" algn="l" rtl="0" eaLnBrk="0" fontAlgn="base" hangingPunct="0">
      <a:spcBef>
        <a:spcPct val="30000"/>
      </a:spcBef>
      <a:spcAft>
        <a:spcPct val="0"/>
      </a:spcAft>
      <a:defRPr sz="1200" kern="1200">
        <a:solidFill>
          <a:schemeClr val="tx1"/>
        </a:solidFill>
        <a:latin typeface="Times"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9" descr="CoverSlide-gradient2.jpg                                       0005DC1AMacintosh HD                   BE74CF2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Slide Number Placeholder 10"/>
          <p:cNvSpPr>
            <a:spLocks noGrp="1"/>
          </p:cNvSpPr>
          <p:nvPr>
            <p:ph type="sldNum" sz="quarter" idx="10"/>
          </p:nvPr>
        </p:nvSpPr>
        <p:spPr/>
        <p:txBody>
          <a:bodyPr/>
          <a:lstStyle/>
          <a:p>
            <a:pPr>
              <a:defRPr/>
            </a:pPr>
            <a:fld id="{ED6E0C85-FE90-4130-AC26-67928C804860}" type="slidenum">
              <a:rPr lang="en-US" smtClean="0"/>
              <a:pPr>
                <a:defRPr/>
              </a:pPr>
              <a:t>‹#›</a:t>
            </a:fld>
            <a:endParaRPr lang="en-US"/>
          </a:p>
        </p:txBody>
      </p:sp>
      <p:sp>
        <p:nvSpPr>
          <p:cNvPr id="12" name="Title 11"/>
          <p:cNvSpPr>
            <a:spLocks noGrp="1"/>
          </p:cNvSpPr>
          <p:nvPr>
            <p:ph type="title"/>
          </p:nvPr>
        </p:nvSpPr>
        <p:spPr>
          <a:xfrm>
            <a:off x="762000" y="1981200"/>
            <a:ext cx="7543800" cy="838200"/>
          </a:xfrm>
          <a:prstGeom prst="rect">
            <a:avLst/>
          </a:prstGeom>
        </p:spPr>
        <p:txBody>
          <a:bodyPr vert="horz"/>
          <a:lstStyle>
            <a:lvl1pPr algn="ctr">
              <a:defRPr sz="3800" b="1" i="0">
                <a:solidFill>
                  <a:schemeClr val="accent3"/>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960617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lvl1pPr>
              <a:defRPr smtClean="0"/>
            </a:lvl1pPr>
          </a:lstStyle>
          <a:p>
            <a:pPr>
              <a:defRPr/>
            </a:pPr>
            <a:fld id="{4C4A0E05-B275-42ED-9039-F603CFE470A3}" type="slidenum">
              <a:rPr lang="en-US"/>
              <a:pPr>
                <a:defRPr/>
              </a:pPr>
              <a:t>‹#›</a:t>
            </a:fld>
            <a:endParaRPr lang="en-US">
              <a:solidFill>
                <a:schemeClr val="tx1"/>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6199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752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752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0"/>
          </p:nvPr>
        </p:nvSpPr>
        <p:spPr/>
        <p:txBody>
          <a:bodyPr/>
          <a:lstStyle>
            <a:lvl1pPr>
              <a:defRPr smtClean="0"/>
            </a:lvl1pPr>
          </a:lstStyle>
          <a:p>
            <a:pPr>
              <a:defRPr/>
            </a:pPr>
            <a:fld id="{0374B77E-054B-426C-BE1C-7A96601B3ABF}" type="slidenum">
              <a:rPr lang="en-US"/>
              <a:pPr>
                <a:defRPr/>
              </a:pPr>
              <a:t>‹#›</a:t>
            </a:fld>
            <a:endParaRPr lang="en-US">
              <a:solidFill>
                <a:schemeClr val="tx1"/>
              </a:solidFill>
            </a:endParaRPr>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973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smtClean="0"/>
            </a:lvl1pPr>
          </a:lstStyle>
          <a:p>
            <a:pPr>
              <a:defRPr/>
            </a:pPr>
            <a:fld id="{9774EA64-4383-4D90-BA8D-FD79E99E719D}" type="slidenum">
              <a:rPr lang="en-US"/>
              <a:pPr>
                <a:defRPr/>
              </a:pPr>
              <a:t>‹#›</a:t>
            </a:fld>
            <a:endParaRPr lang="en-US">
              <a:solidFill>
                <a:schemeClr val="tx1"/>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538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76400"/>
            <a:ext cx="5111750" cy="4221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895600"/>
            <a:ext cx="3008313" cy="3001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pPr>
              <a:defRPr/>
            </a:pPr>
            <a:fld id="{4407350C-8CF6-45CD-BFCE-10F26AAC3B31}" type="slidenum">
              <a:rPr lang="en-US"/>
              <a:pPr>
                <a:defRPr/>
              </a:pPr>
              <a:t>‹#›</a:t>
            </a:fld>
            <a:endParaRPr lang="en-US">
              <a:solidFill>
                <a:schemeClr val="tx1"/>
              </a:solidFill>
            </a:endParaRPr>
          </a:p>
        </p:txBody>
      </p:sp>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3"/>
          <p:cNvSpPr>
            <a:spLocks noGrp="1"/>
          </p:cNvSpPr>
          <p:nvPr>
            <p:ph type="body" sz="half" idx="11"/>
          </p:nvPr>
        </p:nvSpPr>
        <p:spPr>
          <a:xfrm>
            <a:off x="457200" y="1676401"/>
            <a:ext cx="3008313" cy="1143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90032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14800" y="1752600"/>
            <a:ext cx="4368800" cy="327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85800" y="1752600"/>
            <a:ext cx="3276600" cy="1143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pPr>
              <a:defRPr/>
            </a:pPr>
            <a:fld id="{6EE405B0-B6C4-41A6-AFBE-3AAA60F85AD7}" type="slidenum">
              <a:rPr lang="en-US"/>
              <a:pPr>
                <a:defRPr/>
              </a:pPr>
              <a:t>‹#›</a:t>
            </a:fld>
            <a:endParaRPr lang="en-US">
              <a:solidFill>
                <a:schemeClr val="tx1"/>
              </a:solidFill>
            </a:endParaRPr>
          </a:p>
        </p:txBody>
      </p:sp>
      <p:sp>
        <p:nvSpPr>
          <p:cNvPr id="6" name="Title 5"/>
          <p:cNvSpPr>
            <a:spLocks noGrp="1"/>
          </p:cNvSpPr>
          <p:nvPr>
            <p:ph type="title"/>
          </p:nvPr>
        </p:nvSpPr>
        <p:spPr/>
        <p:txBody>
          <a:bodyPr/>
          <a:lstStyle/>
          <a:p>
            <a:r>
              <a:rPr lang="en-US" smtClean="0"/>
              <a:t>Click to edit Master title style</a:t>
            </a:r>
            <a:endParaRPr lang="en-US"/>
          </a:p>
        </p:txBody>
      </p:sp>
      <p:sp>
        <p:nvSpPr>
          <p:cNvPr id="9" name="Text Placeholder 3"/>
          <p:cNvSpPr>
            <a:spLocks noGrp="1"/>
          </p:cNvSpPr>
          <p:nvPr>
            <p:ph type="body" sz="half" idx="11"/>
          </p:nvPr>
        </p:nvSpPr>
        <p:spPr>
          <a:xfrm>
            <a:off x="685800" y="3048000"/>
            <a:ext cx="3276600" cy="24384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068280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228600" y="1676400"/>
            <a:ext cx="87630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0" name="Rectangle 6"/>
          <p:cNvSpPr>
            <a:spLocks noGrp="1" noChangeArrowheads="1"/>
          </p:cNvSpPr>
          <p:nvPr>
            <p:ph type="sldNum" sz="quarter" idx="4"/>
          </p:nvPr>
        </p:nvSpPr>
        <p:spPr bwMode="auto">
          <a:xfrm>
            <a:off x="685800" y="641391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solidFill>
                  <a:srgbClr val="FFFFFF"/>
                </a:solidFill>
              </a:defRPr>
            </a:lvl1pPr>
          </a:lstStyle>
          <a:p>
            <a:pPr>
              <a:defRPr/>
            </a:pPr>
            <a:fld id="{ED6E0C85-FE90-4130-AC26-67928C804860}" type="slidenum">
              <a:rPr lang="en-US"/>
              <a:pPr>
                <a:defRPr/>
              </a:pPr>
              <a:t>‹#›</a:t>
            </a:fld>
            <a:endParaRPr lang="en-US"/>
          </a:p>
        </p:txBody>
      </p:sp>
      <p:sp>
        <p:nvSpPr>
          <p:cNvPr id="2" name="Rectangle 1"/>
          <p:cNvSpPr/>
          <p:nvPr userDrawn="1"/>
        </p:nvSpPr>
        <p:spPr bwMode="auto">
          <a:xfrm>
            <a:off x="685800" y="381000"/>
            <a:ext cx="7772400" cy="1143000"/>
          </a:xfrm>
          <a:prstGeom prst="rect">
            <a:avLst/>
          </a:prstGeom>
          <a:solidFill>
            <a:srgbClr val="613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7" charset="0"/>
            </a:endParaRPr>
          </a:p>
        </p:txBody>
      </p:sp>
      <p:sp>
        <p:nvSpPr>
          <p:cNvPr id="3" name="Title Placeholder 2"/>
          <p:cNvSpPr>
            <a:spLocks noGrp="1"/>
          </p:cNvSpPr>
          <p:nvPr>
            <p:ph type="title"/>
          </p:nvPr>
        </p:nvSpPr>
        <p:spPr>
          <a:xfrm>
            <a:off x="762000" y="304800"/>
            <a:ext cx="77724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6" r:id="rId3"/>
    <p:sldLayoutId id="2147483698" r:id="rId4"/>
    <p:sldLayoutId id="2147483700" r:id="rId5"/>
    <p:sldLayoutId id="2147483701" r:id="rId6"/>
  </p:sldLayoutIdLst>
  <p:txStyles>
    <p:titleStyle>
      <a:lvl1pPr algn="l" rtl="0" eaLnBrk="0" fontAlgn="base" hangingPunct="0">
        <a:spcBef>
          <a:spcPct val="0"/>
        </a:spcBef>
        <a:spcAft>
          <a:spcPct val="0"/>
        </a:spcAft>
        <a:defRPr sz="3800" b="1" i="0">
          <a:solidFill>
            <a:schemeClr val="bg2"/>
          </a:solidFill>
          <a:latin typeface="Arial"/>
          <a:ea typeface="ＭＳ Ｐゴシック" pitchFamily="-107" charset="-128"/>
          <a:cs typeface="Arial"/>
        </a:defRPr>
      </a:lvl1pPr>
      <a:lvl2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2pPr>
      <a:lvl3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3pPr>
      <a:lvl4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4pPr>
      <a:lvl5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5pPr>
      <a:lvl6pPr marL="457200" algn="l" rtl="0" fontAlgn="base">
        <a:spcBef>
          <a:spcPct val="0"/>
        </a:spcBef>
        <a:spcAft>
          <a:spcPct val="0"/>
        </a:spcAft>
        <a:defRPr sz="4400">
          <a:solidFill>
            <a:schemeClr val="accent2"/>
          </a:solidFill>
          <a:latin typeface="Times" pitchFamily="-107" charset="0"/>
        </a:defRPr>
      </a:lvl6pPr>
      <a:lvl7pPr marL="914400" algn="l" rtl="0" fontAlgn="base">
        <a:spcBef>
          <a:spcPct val="0"/>
        </a:spcBef>
        <a:spcAft>
          <a:spcPct val="0"/>
        </a:spcAft>
        <a:defRPr sz="4400">
          <a:solidFill>
            <a:schemeClr val="accent2"/>
          </a:solidFill>
          <a:latin typeface="Times" pitchFamily="-107" charset="0"/>
        </a:defRPr>
      </a:lvl7pPr>
      <a:lvl8pPr marL="1371600" algn="l" rtl="0" fontAlgn="base">
        <a:spcBef>
          <a:spcPct val="0"/>
        </a:spcBef>
        <a:spcAft>
          <a:spcPct val="0"/>
        </a:spcAft>
        <a:defRPr sz="4400">
          <a:solidFill>
            <a:schemeClr val="accent2"/>
          </a:solidFill>
          <a:latin typeface="Times" pitchFamily="-107" charset="0"/>
        </a:defRPr>
      </a:lvl8pPr>
      <a:lvl9pPr marL="1828800" algn="l" rtl="0" fontAlgn="base">
        <a:spcBef>
          <a:spcPct val="0"/>
        </a:spcBef>
        <a:spcAft>
          <a:spcPct val="0"/>
        </a:spcAft>
        <a:defRPr sz="4400">
          <a:solidFill>
            <a:schemeClr val="accent2"/>
          </a:solidFill>
          <a:latin typeface="Times" pitchFamily="-107" charset="0"/>
        </a:defRPr>
      </a:lvl9pPr>
    </p:titleStyle>
    <p:bodyStyle>
      <a:lvl1pPr marL="342900" indent="-342900" algn="l" rtl="0" eaLnBrk="0" fontAlgn="base" hangingPunct="0">
        <a:spcBef>
          <a:spcPct val="20000"/>
        </a:spcBef>
        <a:spcAft>
          <a:spcPct val="0"/>
        </a:spcAft>
        <a:buSzPct val="70000"/>
        <a:buFont typeface="Wingdings" pitchFamily="-107" charset="2"/>
        <a:buChar char="§"/>
        <a:defRPr sz="3200">
          <a:solidFill>
            <a:schemeClr val="tx2"/>
          </a:solidFill>
          <a:latin typeface="+mn-lt"/>
          <a:ea typeface="ＭＳ Ｐゴシック" pitchFamily="-107" charset="-128"/>
          <a:cs typeface="+mn-cs"/>
        </a:defRPr>
      </a:lvl1pPr>
      <a:lvl2pPr marL="742950" indent="-285750" algn="l" rtl="0" eaLnBrk="0" fontAlgn="base" hangingPunct="0">
        <a:spcBef>
          <a:spcPct val="20000"/>
        </a:spcBef>
        <a:spcAft>
          <a:spcPct val="0"/>
        </a:spcAft>
        <a:buChar char="–"/>
        <a:defRPr sz="2800">
          <a:solidFill>
            <a:schemeClr val="tx2"/>
          </a:solidFill>
          <a:latin typeface="+mn-lt"/>
          <a:ea typeface="ＭＳ Ｐゴシック" pitchFamily="-107" charset="-128"/>
        </a:defRPr>
      </a:lvl2pPr>
      <a:lvl3pPr marL="1143000" indent="-228600" algn="l" rtl="0" eaLnBrk="0" fontAlgn="base" hangingPunct="0">
        <a:spcBef>
          <a:spcPct val="20000"/>
        </a:spcBef>
        <a:spcAft>
          <a:spcPct val="0"/>
        </a:spcAft>
        <a:buSzPct val="80000"/>
        <a:buChar char="•"/>
        <a:defRPr sz="2400">
          <a:solidFill>
            <a:schemeClr val="tx2"/>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5pPr>
      <a:lvl6pPr marL="2514600" indent="-228600" algn="l" rtl="0" fontAlgn="base">
        <a:spcBef>
          <a:spcPct val="20000"/>
        </a:spcBef>
        <a:spcAft>
          <a:spcPct val="0"/>
        </a:spcAft>
        <a:buChar char="»"/>
        <a:defRPr sz="2000">
          <a:solidFill>
            <a:schemeClr val="accent2"/>
          </a:solidFill>
          <a:latin typeface="+mn-lt"/>
          <a:ea typeface="ＭＳ Ｐゴシック" pitchFamily="-107" charset="-128"/>
        </a:defRPr>
      </a:lvl6pPr>
      <a:lvl7pPr marL="2971800" indent="-228600" algn="l" rtl="0" fontAlgn="base">
        <a:spcBef>
          <a:spcPct val="20000"/>
        </a:spcBef>
        <a:spcAft>
          <a:spcPct val="0"/>
        </a:spcAft>
        <a:buChar char="»"/>
        <a:defRPr sz="2000">
          <a:solidFill>
            <a:schemeClr val="accent2"/>
          </a:solidFill>
          <a:latin typeface="+mn-lt"/>
          <a:ea typeface="ＭＳ Ｐゴシック" pitchFamily="-107" charset="-128"/>
        </a:defRPr>
      </a:lvl7pPr>
      <a:lvl8pPr marL="3429000" indent="-228600" algn="l" rtl="0" fontAlgn="base">
        <a:spcBef>
          <a:spcPct val="20000"/>
        </a:spcBef>
        <a:spcAft>
          <a:spcPct val="0"/>
        </a:spcAft>
        <a:buChar char="»"/>
        <a:defRPr sz="2000">
          <a:solidFill>
            <a:schemeClr val="accent2"/>
          </a:solidFill>
          <a:latin typeface="+mn-lt"/>
          <a:ea typeface="ＭＳ Ｐゴシック" pitchFamily="-107" charset="-128"/>
        </a:defRPr>
      </a:lvl8pPr>
      <a:lvl9pPr marL="3886200" indent="-228600" algn="l" rtl="0" fontAlgn="base">
        <a:spcBef>
          <a:spcPct val="20000"/>
        </a:spcBef>
        <a:spcAft>
          <a:spcPct val="0"/>
        </a:spcAft>
        <a:buChar char="»"/>
        <a:defRPr sz="2000">
          <a:solidFill>
            <a:schemeClr val="accent2"/>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838200"/>
          </a:xfrm>
        </p:spPr>
        <p:txBody>
          <a:bodyPr>
            <a:normAutofit fontScale="90000"/>
          </a:bodyPr>
          <a:lstStyle/>
          <a:p>
            <a:r>
              <a:rPr lang="en-US" u="sng" dirty="0" smtClean="0"/>
              <a:t>PREDICT 422: Practical Machine Learning</a:t>
            </a:r>
            <a:endParaRPr lang="en-US" u="sng" dirty="0"/>
          </a:p>
        </p:txBody>
      </p:sp>
      <p:sp>
        <p:nvSpPr>
          <p:cNvPr id="3" name="Title 1"/>
          <p:cNvSpPr txBox="1">
            <a:spLocks/>
          </p:cNvSpPr>
          <p:nvPr/>
        </p:nvSpPr>
        <p:spPr>
          <a:xfrm>
            <a:off x="-19493" y="1676400"/>
            <a:ext cx="9144000" cy="2057400"/>
          </a:xfrm>
          <a:prstGeom prst="rect">
            <a:avLst/>
          </a:prstGeom>
        </p:spPr>
        <p:txBody>
          <a:bodyPr vert="horz" lIns="91440" tIns="45720" rIns="91440" bIns="45720" rtlCol="0" anchor="ctr">
            <a:normAutofit fontScale="97500"/>
          </a:bodyPr>
          <a:lstStyle>
            <a:lvl1pPr algn="ctr" rtl="0" eaLnBrk="0" fontAlgn="base" hangingPunct="0">
              <a:spcBef>
                <a:spcPct val="0"/>
              </a:spcBef>
              <a:spcAft>
                <a:spcPct val="0"/>
              </a:spcAft>
              <a:defRPr sz="3800" b="1" i="0">
                <a:solidFill>
                  <a:schemeClr val="accent3"/>
                </a:solidFill>
                <a:latin typeface="Arial"/>
                <a:ea typeface="ＭＳ Ｐゴシック" pitchFamily="-107" charset="-128"/>
                <a:cs typeface="Arial"/>
              </a:defRPr>
            </a:lvl1pPr>
            <a:lvl2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2pPr>
            <a:lvl3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3pPr>
            <a:lvl4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4pPr>
            <a:lvl5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5pPr>
            <a:lvl6pPr marL="457200" algn="l" rtl="0" fontAlgn="base">
              <a:spcBef>
                <a:spcPct val="0"/>
              </a:spcBef>
              <a:spcAft>
                <a:spcPct val="0"/>
              </a:spcAft>
              <a:defRPr sz="4400">
                <a:solidFill>
                  <a:schemeClr val="accent2"/>
                </a:solidFill>
                <a:latin typeface="Times" pitchFamily="-107" charset="0"/>
              </a:defRPr>
            </a:lvl6pPr>
            <a:lvl7pPr marL="914400" algn="l" rtl="0" fontAlgn="base">
              <a:spcBef>
                <a:spcPct val="0"/>
              </a:spcBef>
              <a:spcAft>
                <a:spcPct val="0"/>
              </a:spcAft>
              <a:defRPr sz="4400">
                <a:solidFill>
                  <a:schemeClr val="accent2"/>
                </a:solidFill>
                <a:latin typeface="Times" pitchFamily="-107" charset="0"/>
              </a:defRPr>
            </a:lvl7pPr>
            <a:lvl8pPr marL="1371600" algn="l" rtl="0" fontAlgn="base">
              <a:spcBef>
                <a:spcPct val="0"/>
              </a:spcBef>
              <a:spcAft>
                <a:spcPct val="0"/>
              </a:spcAft>
              <a:defRPr sz="4400">
                <a:solidFill>
                  <a:schemeClr val="accent2"/>
                </a:solidFill>
                <a:latin typeface="Times" pitchFamily="-107" charset="0"/>
              </a:defRPr>
            </a:lvl8pPr>
            <a:lvl9pPr marL="1828800" algn="l" rtl="0" fontAlgn="base">
              <a:spcBef>
                <a:spcPct val="0"/>
              </a:spcBef>
              <a:spcAft>
                <a:spcPct val="0"/>
              </a:spcAft>
              <a:defRPr sz="4400">
                <a:solidFill>
                  <a:schemeClr val="accent2"/>
                </a:solidFill>
                <a:latin typeface="Times" pitchFamily="-107" charset="0"/>
              </a:defRPr>
            </a:lvl9pPr>
          </a:lstStyle>
          <a:p>
            <a:r>
              <a:rPr lang="en-US" sz="3200" kern="0" dirty="0" smtClean="0"/>
              <a:t>Module 4:</a:t>
            </a:r>
          </a:p>
          <a:p>
            <a:endParaRPr lang="en-US" sz="3200" kern="0" dirty="0" smtClean="0"/>
          </a:p>
          <a:p>
            <a:r>
              <a:rPr lang="en-US" sz="3200" kern="0" dirty="0" smtClean="0"/>
              <a:t>Linear Model Selection and Regularization</a:t>
            </a:r>
            <a:endParaRPr lang="en-US" sz="3200" kern="0" dirty="0"/>
          </a:p>
        </p:txBody>
      </p:sp>
      <p:sp>
        <p:nvSpPr>
          <p:cNvPr id="4" name="Title 1"/>
          <p:cNvSpPr txBox="1">
            <a:spLocks/>
          </p:cNvSpPr>
          <p:nvPr/>
        </p:nvSpPr>
        <p:spPr>
          <a:xfrm>
            <a:off x="0" y="6172201"/>
            <a:ext cx="9144000" cy="685800"/>
          </a:xfrm>
          <a:prstGeom prst="rect">
            <a:avLst/>
          </a:prstGeom>
        </p:spPr>
        <p:txBody>
          <a:bodyPr vert="horz" lIns="91440" tIns="45720" rIns="91440" bIns="45720" rtlCol="0" anchor="ctr">
            <a:normAutofit fontScale="97500"/>
          </a:bodyPr>
          <a:lstStyle>
            <a:lvl1pPr algn="ctr" rtl="0" eaLnBrk="0" fontAlgn="base" hangingPunct="0">
              <a:spcBef>
                <a:spcPct val="0"/>
              </a:spcBef>
              <a:spcAft>
                <a:spcPct val="0"/>
              </a:spcAft>
              <a:defRPr sz="3800" b="1" i="0">
                <a:solidFill>
                  <a:schemeClr val="accent3"/>
                </a:solidFill>
                <a:latin typeface="Arial"/>
                <a:ea typeface="ＭＳ Ｐゴシック" pitchFamily="-107" charset="-128"/>
                <a:cs typeface="Arial"/>
              </a:defRPr>
            </a:lvl1pPr>
            <a:lvl2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2pPr>
            <a:lvl3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3pPr>
            <a:lvl4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4pPr>
            <a:lvl5pPr algn="l" rtl="0" eaLnBrk="0" fontAlgn="base" hangingPunct="0">
              <a:spcBef>
                <a:spcPct val="0"/>
              </a:spcBef>
              <a:spcAft>
                <a:spcPct val="0"/>
              </a:spcAft>
              <a:defRPr sz="4400">
                <a:solidFill>
                  <a:schemeClr val="accent2"/>
                </a:solidFill>
                <a:latin typeface="Times" pitchFamily="-107" charset="0"/>
                <a:ea typeface="ＭＳ Ｐゴシック" pitchFamily="-107" charset="-128"/>
              </a:defRPr>
            </a:lvl5pPr>
            <a:lvl6pPr marL="457200" algn="l" rtl="0" fontAlgn="base">
              <a:spcBef>
                <a:spcPct val="0"/>
              </a:spcBef>
              <a:spcAft>
                <a:spcPct val="0"/>
              </a:spcAft>
              <a:defRPr sz="4400">
                <a:solidFill>
                  <a:schemeClr val="accent2"/>
                </a:solidFill>
                <a:latin typeface="Times" pitchFamily="-107" charset="0"/>
              </a:defRPr>
            </a:lvl6pPr>
            <a:lvl7pPr marL="914400" algn="l" rtl="0" fontAlgn="base">
              <a:spcBef>
                <a:spcPct val="0"/>
              </a:spcBef>
              <a:spcAft>
                <a:spcPct val="0"/>
              </a:spcAft>
              <a:defRPr sz="4400">
                <a:solidFill>
                  <a:schemeClr val="accent2"/>
                </a:solidFill>
                <a:latin typeface="Times" pitchFamily="-107" charset="0"/>
              </a:defRPr>
            </a:lvl7pPr>
            <a:lvl8pPr marL="1371600" algn="l" rtl="0" fontAlgn="base">
              <a:spcBef>
                <a:spcPct val="0"/>
              </a:spcBef>
              <a:spcAft>
                <a:spcPct val="0"/>
              </a:spcAft>
              <a:defRPr sz="4400">
                <a:solidFill>
                  <a:schemeClr val="accent2"/>
                </a:solidFill>
                <a:latin typeface="Times" pitchFamily="-107" charset="0"/>
              </a:defRPr>
            </a:lvl8pPr>
            <a:lvl9pPr marL="1828800" algn="l" rtl="0" fontAlgn="base">
              <a:spcBef>
                <a:spcPct val="0"/>
              </a:spcBef>
              <a:spcAft>
                <a:spcPct val="0"/>
              </a:spcAft>
              <a:defRPr sz="4400">
                <a:solidFill>
                  <a:schemeClr val="accent2"/>
                </a:solidFill>
                <a:latin typeface="Times" pitchFamily="-107" charset="0"/>
              </a:defRPr>
            </a:lvl9pPr>
          </a:lstStyle>
          <a:p>
            <a:r>
              <a:rPr lang="en-US" sz="1600" kern="0" dirty="0" smtClean="0"/>
              <a:t>Lecturer: </a:t>
            </a:r>
            <a:r>
              <a:rPr lang="en-US" sz="1600" b="0" kern="0" dirty="0" smtClean="0"/>
              <a:t>Nathan Bastian</a:t>
            </a:r>
            <a:r>
              <a:rPr lang="en-US" sz="1600" kern="0" dirty="0" smtClean="0"/>
              <a:t>, Section: </a:t>
            </a:r>
            <a:r>
              <a:rPr lang="en-US" sz="1600" b="0" kern="0" dirty="0" smtClean="0"/>
              <a:t>XXX</a:t>
            </a:r>
            <a:r>
              <a:rPr lang="en-US" sz="1600" kern="0" dirty="0" smtClean="0"/>
              <a:t> </a:t>
            </a:r>
            <a:endParaRPr lang="en-US" sz="1600" kern="0" dirty="0"/>
          </a:p>
        </p:txBody>
      </p:sp>
    </p:spTree>
    <p:extLst>
      <p:ext uri="{BB962C8B-B14F-4D97-AF65-F5344CB8AC3E}">
        <p14:creationId xmlns:p14="http://schemas.microsoft.com/office/powerpoint/2010/main" val="10927101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Best Subset Selection</a:t>
            </a:r>
            <a:endParaRPr lang="en-US" dirty="0"/>
          </a:p>
        </p:txBody>
      </p:sp>
      <p:sp>
        <p:nvSpPr>
          <p:cNvPr id="2" name="Content Placeholder 1"/>
          <p:cNvSpPr>
            <a:spLocks noGrp="1"/>
          </p:cNvSpPr>
          <p:nvPr>
            <p:ph idx="1"/>
          </p:nvPr>
        </p:nvSpPr>
        <p:spPr/>
        <p:txBody>
          <a:bodyPr/>
          <a:lstStyle/>
          <a:p>
            <a:r>
              <a:rPr lang="en-US" sz="2400" dirty="0" smtClean="0"/>
              <a:t>We fit a separate OLS regression for each possible combination of the </a:t>
            </a:r>
            <a:r>
              <a:rPr lang="en-US" sz="2400" i="1" dirty="0" smtClean="0"/>
              <a:t>p</a:t>
            </a:r>
            <a:r>
              <a:rPr lang="en-US" sz="2400" dirty="0" smtClean="0"/>
              <a:t> predictors:</a:t>
            </a:r>
          </a:p>
          <a:p>
            <a:endParaRPr lang="en-US" sz="2400" dirty="0"/>
          </a:p>
          <a:p>
            <a:endParaRPr lang="en-US" sz="2400" dirty="0"/>
          </a:p>
        </p:txBody>
      </p:sp>
      <p:pic>
        <p:nvPicPr>
          <p:cNvPr id="5" name="Content Placeholder 3"/>
          <p:cNvPicPr>
            <a:picLocks noChangeAspect="1"/>
          </p:cNvPicPr>
          <p:nvPr/>
        </p:nvPicPr>
        <p:blipFill rotWithShape="1">
          <a:blip r:embed="rId2"/>
          <a:srcRect t="12069"/>
          <a:stretch/>
        </p:blipFill>
        <p:spPr bwMode="auto">
          <a:xfrm>
            <a:off x="869655" y="2651699"/>
            <a:ext cx="7480890" cy="37491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31506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Best Subset Selection (cont.)</a:t>
            </a:r>
            <a:endParaRPr lang="en-US" dirty="0"/>
          </a:p>
        </p:txBody>
      </p:sp>
      <p:sp>
        <p:nvSpPr>
          <p:cNvPr id="5" name="Content Placeholder 4"/>
          <p:cNvSpPr>
            <a:spLocks noGrp="1"/>
          </p:cNvSpPr>
          <p:nvPr>
            <p:ph idx="1"/>
          </p:nvPr>
        </p:nvSpPr>
        <p:spPr/>
        <p:txBody>
          <a:bodyPr/>
          <a:lstStyle/>
          <a:p>
            <a:r>
              <a:rPr lang="en-US" sz="2400" dirty="0"/>
              <a:t>The </a:t>
            </a:r>
            <a:r>
              <a:rPr lang="en-US" sz="2400" dirty="0" smtClean="0"/>
              <a:t>RSS (R</a:t>
            </a:r>
            <a:r>
              <a:rPr lang="en-US" sz="2400" baseline="30000" dirty="0" smtClean="0"/>
              <a:t>2</a:t>
            </a:r>
            <a:r>
              <a:rPr lang="en-US" sz="2400" dirty="0" smtClean="0"/>
              <a:t>) will </a:t>
            </a:r>
            <a:r>
              <a:rPr lang="en-US" sz="2400" dirty="0"/>
              <a:t>always </a:t>
            </a:r>
            <a:r>
              <a:rPr lang="en-US" sz="2400" dirty="0" smtClean="0"/>
              <a:t>decline (increase) </a:t>
            </a:r>
            <a:r>
              <a:rPr lang="en-US" sz="2400" dirty="0"/>
              <a:t>as the number of </a:t>
            </a:r>
            <a:r>
              <a:rPr lang="en-US" sz="2400" dirty="0" smtClean="0"/>
              <a:t>predictors included in the model increases, </a:t>
            </a:r>
            <a:r>
              <a:rPr lang="en-US" sz="2400" dirty="0"/>
              <a:t>so they are not very </a:t>
            </a:r>
            <a:r>
              <a:rPr lang="en-US" sz="2400" dirty="0" smtClean="0"/>
              <a:t>useful statistics for selecting the </a:t>
            </a:r>
            <a:r>
              <a:rPr lang="en-US" sz="2400" i="1" dirty="0" smtClean="0"/>
              <a:t>best</a:t>
            </a:r>
            <a:r>
              <a:rPr lang="en-US" sz="2400" dirty="0" smtClean="0"/>
              <a:t> model.</a:t>
            </a:r>
          </a:p>
          <a:p>
            <a:endParaRPr lang="en-US" sz="1200" dirty="0"/>
          </a:p>
          <a:p>
            <a:r>
              <a:rPr lang="en-US" sz="2400" dirty="0"/>
              <a:t>The red line tracks the best model for a given number of predictors, according to RSS and R</a:t>
            </a:r>
            <a:r>
              <a:rPr lang="en-US" sz="2400" baseline="30000" dirty="0"/>
              <a:t>2</a:t>
            </a:r>
            <a:endParaRPr lang="en-US" sz="2400" dirty="0"/>
          </a:p>
          <a:p>
            <a:endParaRPr lang="en-US" sz="2400" dirty="0"/>
          </a:p>
        </p:txBody>
      </p:sp>
      <p:pic>
        <p:nvPicPr>
          <p:cNvPr id="6" name="Picture 5" descr="6.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886200"/>
            <a:ext cx="5115560" cy="2562213"/>
          </a:xfrm>
          <a:prstGeom prst="rect">
            <a:avLst/>
          </a:prstGeom>
        </p:spPr>
      </p:pic>
    </p:spTree>
    <p:extLst>
      <p:ext uri="{BB962C8B-B14F-4D97-AF65-F5344CB8AC3E}">
        <p14:creationId xmlns:p14="http://schemas.microsoft.com/office/powerpoint/2010/main" val="3314755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Best Subset Selection (cont.)</a:t>
            </a:r>
            <a:endParaRPr lang="en-US" dirty="0"/>
          </a:p>
        </p:txBody>
      </p:sp>
      <p:sp>
        <p:nvSpPr>
          <p:cNvPr id="5" name="Content Placeholder 4"/>
          <p:cNvSpPr>
            <a:spLocks noGrp="1"/>
          </p:cNvSpPr>
          <p:nvPr>
            <p:ph idx="1"/>
          </p:nvPr>
        </p:nvSpPr>
        <p:spPr/>
        <p:txBody>
          <a:bodyPr/>
          <a:lstStyle/>
          <a:p>
            <a:r>
              <a:rPr lang="en-US" sz="2400" dirty="0" smtClean="0"/>
              <a:t>While best subset selection is a simple and conceptually appealing approach, it suffers from computational limitations.</a:t>
            </a:r>
          </a:p>
          <a:p>
            <a:endParaRPr lang="en-US" sz="2400" dirty="0"/>
          </a:p>
          <a:p>
            <a:r>
              <a:rPr lang="en-US" sz="2400" dirty="0" smtClean="0"/>
              <a:t>The number of possible models that must be considered grows rapidly as </a:t>
            </a:r>
            <a:r>
              <a:rPr lang="en-US" sz="2400" i="1" dirty="0" smtClean="0"/>
              <a:t>p</a:t>
            </a:r>
            <a:r>
              <a:rPr lang="en-US" sz="2400" dirty="0" smtClean="0"/>
              <a:t> increases.</a:t>
            </a:r>
          </a:p>
          <a:p>
            <a:endParaRPr lang="en-US" sz="2400" dirty="0"/>
          </a:p>
          <a:p>
            <a:r>
              <a:rPr lang="en-US" sz="2400" dirty="0" smtClean="0"/>
              <a:t>Best subset selection becomes computationally </a:t>
            </a:r>
            <a:r>
              <a:rPr lang="en-US" sz="2400" i="1" dirty="0" smtClean="0"/>
              <a:t>infeasible</a:t>
            </a:r>
            <a:r>
              <a:rPr lang="en-US" sz="2400" dirty="0" smtClean="0"/>
              <a:t> for value of </a:t>
            </a:r>
            <a:r>
              <a:rPr lang="en-US" sz="2400" i="1" dirty="0" smtClean="0"/>
              <a:t>p</a:t>
            </a:r>
            <a:r>
              <a:rPr lang="en-US" sz="2400" dirty="0" smtClean="0"/>
              <a:t> greater than around 40.</a:t>
            </a:r>
            <a:endParaRPr lang="en-US" sz="2400" dirty="0"/>
          </a:p>
          <a:p>
            <a:endParaRPr lang="en-US" sz="2400" dirty="0"/>
          </a:p>
        </p:txBody>
      </p:sp>
    </p:spTree>
    <p:extLst>
      <p:ext uri="{BB962C8B-B14F-4D97-AF65-F5344CB8AC3E}">
        <p14:creationId xmlns:p14="http://schemas.microsoft.com/office/powerpoint/2010/main" val="2287412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Stepwise Selection</a:t>
            </a:r>
            <a:endParaRPr lang="en-US" dirty="0"/>
          </a:p>
        </p:txBody>
      </p:sp>
      <p:sp>
        <p:nvSpPr>
          <p:cNvPr id="5" name="Content Placeholder 4"/>
          <p:cNvSpPr>
            <a:spLocks noGrp="1"/>
          </p:cNvSpPr>
          <p:nvPr>
            <p:ph idx="1"/>
          </p:nvPr>
        </p:nvSpPr>
        <p:spPr/>
        <p:txBody>
          <a:bodyPr/>
          <a:lstStyle/>
          <a:p>
            <a:r>
              <a:rPr lang="en-US" sz="2400" dirty="0" smtClean="0"/>
              <a:t>For computational reasons, best subset selection cannot be applied with very large </a:t>
            </a:r>
            <a:r>
              <a:rPr lang="en-US" sz="2400" i="1" dirty="0" smtClean="0"/>
              <a:t>p</a:t>
            </a:r>
            <a:r>
              <a:rPr lang="en-US" sz="2400" dirty="0" smtClean="0"/>
              <a:t>.</a:t>
            </a:r>
          </a:p>
          <a:p>
            <a:endParaRPr lang="en-US" sz="2400" dirty="0"/>
          </a:p>
          <a:p>
            <a:r>
              <a:rPr lang="en-US" sz="2400" dirty="0" smtClean="0"/>
              <a:t>The larger the search space, the higher the chance of finding models that look good on the training data, even though they might not have any predictive power on future data.</a:t>
            </a:r>
          </a:p>
          <a:p>
            <a:endParaRPr lang="en-US" sz="2400" dirty="0"/>
          </a:p>
          <a:p>
            <a:r>
              <a:rPr lang="en-US" sz="2400" dirty="0" smtClean="0"/>
              <a:t>An enormous search space can lead to </a:t>
            </a:r>
            <a:r>
              <a:rPr lang="en-US" sz="2400" dirty="0" err="1" smtClean="0"/>
              <a:t>overfitting</a:t>
            </a:r>
            <a:r>
              <a:rPr lang="en-US" sz="2400" dirty="0" smtClean="0"/>
              <a:t> and high variance of the coefficient estimates.</a:t>
            </a:r>
            <a:endParaRPr lang="en-US" sz="2400" dirty="0"/>
          </a:p>
          <a:p>
            <a:endParaRPr lang="en-US" sz="2400" dirty="0"/>
          </a:p>
        </p:txBody>
      </p:sp>
    </p:spTree>
    <p:extLst>
      <p:ext uri="{BB962C8B-B14F-4D97-AF65-F5344CB8AC3E}">
        <p14:creationId xmlns:p14="http://schemas.microsoft.com/office/powerpoint/2010/main" val="1142460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Stepwise Selection (cont.)</a:t>
            </a:r>
            <a:endParaRPr lang="en-US" dirty="0"/>
          </a:p>
        </p:txBody>
      </p:sp>
      <p:sp>
        <p:nvSpPr>
          <p:cNvPr id="5" name="Content Placeholder 4"/>
          <p:cNvSpPr>
            <a:spLocks noGrp="1"/>
          </p:cNvSpPr>
          <p:nvPr>
            <p:ph idx="1"/>
          </p:nvPr>
        </p:nvSpPr>
        <p:spPr/>
        <p:txBody>
          <a:bodyPr/>
          <a:lstStyle/>
          <a:p>
            <a:pPr marL="0" indent="0">
              <a:buNone/>
            </a:pPr>
            <a:r>
              <a:rPr lang="en-US" sz="2400" dirty="0" smtClean="0"/>
              <a:t>More attractive methods include:</a:t>
            </a:r>
          </a:p>
          <a:p>
            <a:endParaRPr lang="en-US" sz="1200" dirty="0"/>
          </a:p>
          <a:p>
            <a:r>
              <a:rPr lang="en-US" sz="2400" u="sng" dirty="0" smtClean="0"/>
              <a:t>Forward Stepwise Selection</a:t>
            </a:r>
          </a:p>
          <a:p>
            <a:pPr lvl="1"/>
            <a:r>
              <a:rPr lang="en-US" sz="2000" dirty="0" smtClean="0"/>
              <a:t>Begins </a:t>
            </a:r>
            <a:r>
              <a:rPr lang="en-US" sz="2000" dirty="0"/>
              <a:t>with </a:t>
            </a:r>
            <a:r>
              <a:rPr lang="en-US" sz="2000" dirty="0" smtClean="0"/>
              <a:t>a null OLS model </a:t>
            </a:r>
            <a:r>
              <a:rPr lang="en-US" sz="2000" dirty="0"/>
              <a:t>containing no </a:t>
            </a:r>
            <a:r>
              <a:rPr lang="en-US" sz="2000" dirty="0" smtClean="0"/>
              <a:t>predictors, </a:t>
            </a:r>
            <a:r>
              <a:rPr lang="en-US" sz="2000" dirty="0"/>
              <a:t>and then adds one predictor at a time that improves the model the most until no further improvement is </a:t>
            </a:r>
            <a:r>
              <a:rPr lang="en-US" sz="2000" dirty="0" smtClean="0"/>
              <a:t>possible.</a:t>
            </a:r>
            <a:endParaRPr lang="en-US" sz="2400" dirty="0"/>
          </a:p>
          <a:p>
            <a:endParaRPr lang="en-US" sz="2400" dirty="0" smtClean="0"/>
          </a:p>
          <a:p>
            <a:r>
              <a:rPr lang="en-US" sz="2400" u="sng" dirty="0" smtClean="0"/>
              <a:t>Backward Stepwise Selection</a:t>
            </a:r>
          </a:p>
          <a:p>
            <a:pPr lvl="1"/>
            <a:r>
              <a:rPr lang="en-US" sz="2000" dirty="0"/>
              <a:t>Begins with </a:t>
            </a:r>
            <a:r>
              <a:rPr lang="en-US" sz="2000" dirty="0" smtClean="0"/>
              <a:t>a full OLS model </a:t>
            </a:r>
            <a:r>
              <a:rPr lang="en-US" sz="2000" dirty="0"/>
              <a:t>containing all predictors, and then </a:t>
            </a:r>
            <a:r>
              <a:rPr lang="en-US" sz="2000" dirty="0" smtClean="0"/>
              <a:t>deletes </a:t>
            </a:r>
            <a:r>
              <a:rPr lang="en-US" sz="2000" dirty="0"/>
              <a:t>one predictor at a time that improves the model the most until no further improvement is </a:t>
            </a:r>
            <a:r>
              <a:rPr lang="en-US" sz="2000" dirty="0" smtClean="0"/>
              <a:t>possible.</a:t>
            </a:r>
            <a:endParaRPr lang="en-US" sz="2000" dirty="0"/>
          </a:p>
          <a:p>
            <a:pPr lvl="1"/>
            <a:endParaRPr lang="en-US" sz="2000" dirty="0"/>
          </a:p>
        </p:txBody>
      </p:sp>
    </p:spTree>
    <p:extLst>
      <p:ext uri="{BB962C8B-B14F-4D97-AF65-F5344CB8AC3E}">
        <p14:creationId xmlns:p14="http://schemas.microsoft.com/office/powerpoint/2010/main" val="210826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Forward Stepwise Selection</a:t>
            </a:r>
            <a:endParaRPr lang="en-US" dirty="0"/>
          </a:p>
        </p:txBody>
      </p:sp>
      <p:pic>
        <p:nvPicPr>
          <p:cNvPr id="6" name="Content Placeholder 5"/>
          <p:cNvPicPr>
            <a:picLocks noGrp="1" noChangeAspect="1"/>
          </p:cNvPicPr>
          <p:nvPr>
            <p:ph idx="1"/>
          </p:nvPr>
        </p:nvPicPr>
        <p:blipFill>
          <a:blip r:embed="rId2"/>
          <a:stretch>
            <a:fillRect/>
          </a:stretch>
        </p:blipFill>
        <p:spPr>
          <a:xfrm>
            <a:off x="254577" y="1676400"/>
            <a:ext cx="8787245" cy="4495800"/>
          </a:xfrm>
          <a:prstGeom prst="rect">
            <a:avLst/>
          </a:prstGeom>
        </p:spPr>
      </p:pic>
    </p:spTree>
    <p:extLst>
      <p:ext uri="{BB962C8B-B14F-4D97-AF65-F5344CB8AC3E}">
        <p14:creationId xmlns:p14="http://schemas.microsoft.com/office/powerpoint/2010/main" val="347150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Backward Stepwise Selection</a:t>
            </a:r>
            <a:endParaRPr lang="en-US" dirty="0"/>
          </a:p>
        </p:txBody>
      </p:sp>
      <p:pic>
        <p:nvPicPr>
          <p:cNvPr id="4" name="Content Placeholder 3"/>
          <p:cNvPicPr>
            <a:picLocks noGrp="1" noChangeAspect="1"/>
          </p:cNvPicPr>
          <p:nvPr>
            <p:ph idx="1"/>
          </p:nvPr>
        </p:nvPicPr>
        <p:blipFill>
          <a:blip r:embed="rId2"/>
          <a:stretch>
            <a:fillRect/>
          </a:stretch>
        </p:blipFill>
        <p:spPr>
          <a:xfrm>
            <a:off x="245533" y="1676400"/>
            <a:ext cx="8729133" cy="4114800"/>
          </a:xfrm>
          <a:prstGeom prst="rect">
            <a:avLst/>
          </a:prstGeom>
        </p:spPr>
      </p:pic>
    </p:spTree>
    <p:extLst>
      <p:ext uri="{BB962C8B-B14F-4D97-AF65-F5344CB8AC3E}">
        <p14:creationId xmlns:p14="http://schemas.microsoft.com/office/powerpoint/2010/main" val="4131892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Stepwise Selection (cont.)</a:t>
            </a:r>
            <a:endParaRPr lang="en-US" dirty="0"/>
          </a:p>
        </p:txBody>
      </p:sp>
      <p:sp>
        <p:nvSpPr>
          <p:cNvPr id="5" name="Content Placeholder 4"/>
          <p:cNvSpPr>
            <a:spLocks noGrp="1"/>
          </p:cNvSpPr>
          <p:nvPr>
            <p:ph idx="1"/>
          </p:nvPr>
        </p:nvSpPr>
        <p:spPr/>
        <p:txBody>
          <a:bodyPr/>
          <a:lstStyle/>
          <a:p>
            <a:r>
              <a:rPr lang="en-US" sz="2400" dirty="0" smtClean="0"/>
              <a:t>Both forward and backward stepwise selection approaches search through only 1 + </a:t>
            </a:r>
            <a:r>
              <a:rPr lang="en-US" sz="2400" i="1" dirty="0" smtClean="0"/>
              <a:t>p</a:t>
            </a:r>
            <a:r>
              <a:rPr lang="en-US" sz="2400" dirty="0" smtClean="0"/>
              <a:t>(</a:t>
            </a:r>
            <a:r>
              <a:rPr lang="en-US" sz="2400" i="1" dirty="0" smtClean="0"/>
              <a:t>p</a:t>
            </a:r>
            <a:r>
              <a:rPr lang="en-US" sz="2400" dirty="0" smtClean="0"/>
              <a:t> + 1)/2 models, so they can be applied in settings where </a:t>
            </a:r>
            <a:r>
              <a:rPr lang="en-US" sz="2400" i="1" dirty="0" smtClean="0"/>
              <a:t>p</a:t>
            </a:r>
            <a:r>
              <a:rPr lang="en-US" sz="2400" dirty="0" smtClean="0"/>
              <a:t> is too large to apply best subset selection.</a:t>
            </a:r>
          </a:p>
          <a:p>
            <a:endParaRPr lang="en-US" sz="2400" dirty="0"/>
          </a:p>
          <a:p>
            <a:r>
              <a:rPr lang="en-US" sz="2400" dirty="0" smtClean="0"/>
              <a:t>Both of these stepwise selection methods are </a:t>
            </a:r>
            <a:r>
              <a:rPr lang="en-US" sz="2400" i="1" dirty="0" smtClean="0"/>
              <a:t>not</a:t>
            </a:r>
            <a:r>
              <a:rPr lang="en-US" sz="2400" dirty="0" smtClean="0"/>
              <a:t> guaranteed to yield the best model containing a subset of the </a:t>
            </a:r>
            <a:r>
              <a:rPr lang="en-US" sz="2400" i="1" dirty="0" smtClean="0"/>
              <a:t>p</a:t>
            </a:r>
            <a:r>
              <a:rPr lang="en-US" sz="2400" dirty="0" smtClean="0"/>
              <a:t> predictors.</a:t>
            </a:r>
          </a:p>
          <a:p>
            <a:endParaRPr lang="en-US" sz="2400" dirty="0"/>
          </a:p>
          <a:p>
            <a:r>
              <a:rPr lang="en-US" sz="2400" dirty="0" smtClean="0"/>
              <a:t>Forward stepwise selection can be used even when </a:t>
            </a:r>
            <a:r>
              <a:rPr lang="en-US" sz="2400" i="1" dirty="0" smtClean="0"/>
              <a:t>n </a:t>
            </a:r>
            <a:r>
              <a:rPr lang="en-US" sz="2400" dirty="0" smtClean="0"/>
              <a:t>&lt; </a:t>
            </a:r>
            <a:r>
              <a:rPr lang="en-US" sz="2400" i="1" dirty="0" smtClean="0"/>
              <a:t>p</a:t>
            </a:r>
            <a:r>
              <a:rPr lang="en-US" sz="2400" dirty="0" smtClean="0"/>
              <a:t>, while backward stepwise selection requires that </a:t>
            </a:r>
            <a:r>
              <a:rPr lang="en-US" sz="2400" i="1" dirty="0" smtClean="0"/>
              <a:t>n</a:t>
            </a:r>
            <a:r>
              <a:rPr lang="en-US" sz="2400" dirty="0" smtClean="0"/>
              <a:t> &gt; </a:t>
            </a:r>
            <a:r>
              <a:rPr lang="en-US" sz="2400" i="1" dirty="0" smtClean="0"/>
              <a:t>p</a:t>
            </a:r>
            <a:r>
              <a:rPr lang="en-US" sz="2400" dirty="0" smtClean="0"/>
              <a:t>.</a:t>
            </a:r>
          </a:p>
          <a:p>
            <a:endParaRPr lang="en-US" sz="2400" dirty="0"/>
          </a:p>
          <a:p>
            <a:r>
              <a:rPr lang="en-US" sz="2400" dirty="0" smtClean="0"/>
              <a:t>There is a </a:t>
            </a:r>
            <a:r>
              <a:rPr lang="en-US" sz="2400" i="1" dirty="0" smtClean="0"/>
              <a:t>hybrid</a:t>
            </a:r>
            <a:r>
              <a:rPr lang="en-US" sz="2400" dirty="0" smtClean="0"/>
              <a:t> version of these two stepwise selection methods.</a:t>
            </a:r>
            <a:endParaRPr lang="en-US" sz="2000" dirty="0"/>
          </a:p>
          <a:p>
            <a:pPr lvl="1"/>
            <a:endParaRPr lang="en-US" sz="2000" dirty="0"/>
          </a:p>
        </p:txBody>
      </p:sp>
    </p:spTree>
    <p:extLst>
      <p:ext uri="{BB962C8B-B14F-4D97-AF65-F5344CB8AC3E}">
        <p14:creationId xmlns:p14="http://schemas.microsoft.com/office/powerpoint/2010/main" val="143092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The model containing all the predictors will always have the smallest RSS and the largest R</a:t>
            </a:r>
            <a:r>
              <a:rPr lang="en-US" sz="2400" baseline="30000" dirty="0" smtClean="0"/>
              <a:t>2</a:t>
            </a:r>
            <a:r>
              <a:rPr lang="en-US" sz="2400" dirty="0" smtClean="0"/>
              <a:t>, since these quantities are related to the training error.</a:t>
            </a:r>
          </a:p>
          <a:p>
            <a:endParaRPr lang="en-US" sz="2400" dirty="0"/>
          </a:p>
          <a:p>
            <a:r>
              <a:rPr lang="en-US" sz="2400" dirty="0" smtClean="0"/>
              <a:t>We wish to choose a model with low test error, not a model with low training error. Recall that training error is usually a poor estimate of test error.</a:t>
            </a:r>
          </a:p>
          <a:p>
            <a:endParaRPr lang="en-US" sz="2400" dirty="0"/>
          </a:p>
          <a:p>
            <a:r>
              <a:rPr lang="en-US" sz="2400" dirty="0" smtClean="0"/>
              <a:t>Thus, RSS and R</a:t>
            </a:r>
            <a:r>
              <a:rPr lang="en-US" sz="2400" baseline="30000" dirty="0" smtClean="0"/>
              <a:t>2</a:t>
            </a:r>
            <a:r>
              <a:rPr lang="en-US" sz="2400" dirty="0" smtClean="0"/>
              <a:t> are not suitable for selecting the </a:t>
            </a:r>
            <a:r>
              <a:rPr lang="en-US" sz="2400" i="1" dirty="0" smtClean="0"/>
              <a:t>best</a:t>
            </a:r>
            <a:r>
              <a:rPr lang="en-US" sz="2400" dirty="0" smtClean="0"/>
              <a:t> model among a collection of models with different numbers of predictors.</a:t>
            </a:r>
            <a:endParaRPr lang="en-US" sz="2400" dirty="0"/>
          </a:p>
        </p:txBody>
      </p:sp>
      <p:sp>
        <p:nvSpPr>
          <p:cNvPr id="3" name="Title 2"/>
          <p:cNvSpPr>
            <a:spLocks noGrp="1"/>
          </p:cNvSpPr>
          <p:nvPr>
            <p:ph type="title"/>
          </p:nvPr>
        </p:nvSpPr>
        <p:spPr/>
        <p:txBody>
          <a:bodyPr/>
          <a:lstStyle/>
          <a:p>
            <a:r>
              <a:rPr lang="en-US" dirty="0" smtClean="0"/>
              <a:t>Choosing the Optimal Model</a:t>
            </a:r>
            <a:endParaRPr lang="en-US" dirty="0"/>
          </a:p>
        </p:txBody>
      </p:sp>
    </p:spTree>
    <p:extLst>
      <p:ext uri="{BB962C8B-B14F-4D97-AF65-F5344CB8AC3E}">
        <p14:creationId xmlns:p14="http://schemas.microsoft.com/office/powerpoint/2010/main" val="4196551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a:pPr>
            <a:r>
              <a:rPr lang="en-US" dirty="0" smtClean="0"/>
              <a:t>We can indirectly estimate test error by making an </a:t>
            </a:r>
            <a:r>
              <a:rPr lang="en-US" i="1" dirty="0" smtClean="0"/>
              <a:t>adjustment</a:t>
            </a:r>
            <a:r>
              <a:rPr lang="en-US" dirty="0" smtClean="0"/>
              <a:t> to the training error to account for the bias due to </a:t>
            </a:r>
            <a:r>
              <a:rPr lang="en-US" dirty="0" err="1" smtClean="0"/>
              <a:t>overfitting</a:t>
            </a:r>
            <a:r>
              <a:rPr lang="en-US" dirty="0" smtClean="0"/>
              <a:t>.</a:t>
            </a:r>
          </a:p>
          <a:p>
            <a:pPr marL="514350" indent="-514350">
              <a:buFont typeface="+mj-lt"/>
              <a:buAutoNum type="arabicPeriod"/>
            </a:pPr>
            <a:endParaRPr lang="en-US" dirty="0"/>
          </a:p>
          <a:p>
            <a:pPr marL="514350" indent="-514350">
              <a:buFont typeface="+mj-lt"/>
              <a:buAutoNum type="arabicPeriod"/>
            </a:pPr>
            <a:r>
              <a:rPr lang="en-US" dirty="0" smtClean="0"/>
              <a:t>We can </a:t>
            </a:r>
            <a:r>
              <a:rPr lang="en-US" i="1" dirty="0" smtClean="0"/>
              <a:t>directly</a:t>
            </a:r>
            <a:r>
              <a:rPr lang="en-US" dirty="0" smtClean="0"/>
              <a:t> estimate the test error, using either a validation set approach or a cross-validation approach.</a:t>
            </a:r>
            <a:endParaRPr lang="en-US" dirty="0"/>
          </a:p>
        </p:txBody>
      </p:sp>
      <p:sp>
        <p:nvSpPr>
          <p:cNvPr id="3" name="Title 2"/>
          <p:cNvSpPr>
            <a:spLocks noGrp="1"/>
          </p:cNvSpPr>
          <p:nvPr>
            <p:ph type="title"/>
          </p:nvPr>
        </p:nvSpPr>
        <p:spPr/>
        <p:txBody>
          <a:bodyPr/>
          <a:lstStyle/>
          <a:p>
            <a:r>
              <a:rPr lang="en-US" dirty="0" smtClean="0"/>
              <a:t>Estimating Test Error</a:t>
            </a:r>
            <a:endParaRPr lang="en-US" dirty="0"/>
          </a:p>
        </p:txBody>
      </p:sp>
    </p:spTree>
    <p:extLst>
      <p:ext uri="{BB962C8B-B14F-4D97-AF65-F5344CB8AC3E}">
        <p14:creationId xmlns:p14="http://schemas.microsoft.com/office/powerpoint/2010/main" val="3837375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Reading:</a:t>
            </a:r>
            <a:r>
              <a:rPr lang="en-US" dirty="0" smtClean="0"/>
              <a:t> Ch. 6</a:t>
            </a:r>
          </a:p>
          <a:p>
            <a:endParaRPr lang="en-US" dirty="0"/>
          </a:p>
          <a:p>
            <a:r>
              <a:rPr lang="en-US" b="1" dirty="0" smtClean="0"/>
              <a:t>Activity:</a:t>
            </a:r>
            <a:r>
              <a:rPr lang="en-US" dirty="0" smtClean="0"/>
              <a:t> Quiz </a:t>
            </a:r>
            <a:r>
              <a:rPr lang="en-US" dirty="0"/>
              <a:t>4</a:t>
            </a:r>
            <a:r>
              <a:rPr lang="en-US" dirty="0" smtClean="0"/>
              <a:t>, R Lab 4</a:t>
            </a:r>
            <a:endParaRPr lang="en-US" dirty="0"/>
          </a:p>
        </p:txBody>
      </p:sp>
      <p:sp>
        <p:nvSpPr>
          <p:cNvPr id="3" name="Title 2"/>
          <p:cNvSpPr>
            <a:spLocks noGrp="1"/>
          </p:cNvSpPr>
          <p:nvPr>
            <p:ph type="title"/>
          </p:nvPr>
        </p:nvSpPr>
        <p:spPr/>
        <p:txBody>
          <a:bodyPr/>
          <a:lstStyle/>
          <a:p>
            <a:r>
              <a:rPr lang="en-US" dirty="0" smtClean="0"/>
              <a:t>Assignment</a:t>
            </a:r>
            <a:endParaRPr lang="en-US" dirty="0"/>
          </a:p>
        </p:txBody>
      </p:sp>
    </p:spTree>
    <p:extLst>
      <p:ext uri="{BB962C8B-B14F-4D97-AF65-F5344CB8AC3E}">
        <p14:creationId xmlns:p14="http://schemas.microsoft.com/office/powerpoint/2010/main" val="3132817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To compare different models, we can use other approaches:</a:t>
            </a:r>
          </a:p>
          <a:p>
            <a:pPr lvl="1"/>
            <a:r>
              <a:rPr lang="en-US" sz="2400" dirty="0"/>
              <a:t>Adjusted R</a:t>
            </a:r>
            <a:r>
              <a:rPr lang="en-US" sz="2400" baseline="30000" dirty="0"/>
              <a:t>2</a:t>
            </a:r>
            <a:endParaRPr lang="en-US" sz="2400" dirty="0"/>
          </a:p>
          <a:p>
            <a:pPr lvl="1"/>
            <a:r>
              <a:rPr lang="en-US" sz="2400" dirty="0"/>
              <a:t>AIC (</a:t>
            </a:r>
            <a:r>
              <a:rPr lang="en-US" sz="2400" dirty="0" err="1"/>
              <a:t>Akaike</a:t>
            </a:r>
            <a:r>
              <a:rPr lang="en-US" sz="2400" dirty="0"/>
              <a:t> information criterion)</a:t>
            </a:r>
          </a:p>
          <a:p>
            <a:pPr lvl="1"/>
            <a:r>
              <a:rPr lang="en-US" sz="2400" dirty="0"/>
              <a:t>BIC (Bayesian information criterion)</a:t>
            </a:r>
          </a:p>
          <a:p>
            <a:pPr lvl="1"/>
            <a:r>
              <a:rPr lang="en-US" sz="2400" dirty="0" smtClean="0"/>
              <a:t>Mallow’s </a:t>
            </a:r>
            <a:r>
              <a:rPr lang="en-US" sz="2400" dirty="0" err="1" smtClean="0"/>
              <a:t>C</a:t>
            </a:r>
            <a:r>
              <a:rPr lang="en-US" sz="2400" baseline="-25000" dirty="0" err="1" smtClean="0"/>
              <a:t>p</a:t>
            </a:r>
            <a:r>
              <a:rPr lang="en-US" sz="2400" dirty="0" smtClean="0"/>
              <a:t> </a:t>
            </a:r>
            <a:r>
              <a:rPr lang="en-US" sz="2400" dirty="0"/>
              <a:t>(equivalent to AIC for linear regression</a:t>
            </a:r>
            <a:r>
              <a:rPr lang="en-US" sz="2400" dirty="0" smtClean="0"/>
              <a:t>)</a:t>
            </a:r>
          </a:p>
          <a:p>
            <a:pPr lvl="1"/>
            <a:endParaRPr lang="en-US" sz="1200" dirty="0"/>
          </a:p>
          <a:p>
            <a:r>
              <a:rPr lang="en-US" sz="2400" dirty="0" smtClean="0"/>
              <a:t>These techniques adjust the training error for the model size, and can be used to select among a set of models with different numbers of variables.</a:t>
            </a:r>
          </a:p>
          <a:p>
            <a:endParaRPr lang="en-US" sz="1200" dirty="0"/>
          </a:p>
          <a:p>
            <a:r>
              <a:rPr lang="en-US" sz="2400" dirty="0" smtClean="0"/>
              <a:t>These </a:t>
            </a:r>
            <a:r>
              <a:rPr lang="en-US" sz="2400" dirty="0"/>
              <a:t>methods add penalty to RSS for the number of </a:t>
            </a:r>
            <a:r>
              <a:rPr lang="en-US" sz="2400" dirty="0" smtClean="0"/>
              <a:t>predictors in </a:t>
            </a:r>
            <a:r>
              <a:rPr lang="en-US" sz="2400" dirty="0"/>
              <a:t>the </a:t>
            </a:r>
            <a:r>
              <a:rPr lang="en-US" sz="2400" dirty="0" smtClean="0"/>
              <a:t>model.</a:t>
            </a:r>
            <a:endParaRPr lang="en-US" sz="2400" dirty="0"/>
          </a:p>
        </p:txBody>
      </p:sp>
      <p:sp>
        <p:nvSpPr>
          <p:cNvPr id="3" name="Title 2"/>
          <p:cNvSpPr>
            <a:spLocks noGrp="1"/>
          </p:cNvSpPr>
          <p:nvPr>
            <p:ph type="title"/>
          </p:nvPr>
        </p:nvSpPr>
        <p:spPr/>
        <p:txBody>
          <a:bodyPr/>
          <a:lstStyle/>
          <a:p>
            <a:r>
              <a:rPr lang="en-US" dirty="0" smtClean="0"/>
              <a:t>Other Measures of Comparison</a:t>
            </a:r>
            <a:endParaRPr lang="en-US" dirty="0"/>
          </a:p>
        </p:txBody>
      </p:sp>
    </p:spTree>
    <p:extLst>
      <p:ext uri="{BB962C8B-B14F-4D97-AF65-F5344CB8AC3E}">
        <p14:creationId xmlns:p14="http://schemas.microsoft.com/office/powerpoint/2010/main" val="1931925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A small value of </a:t>
            </a:r>
            <a:r>
              <a:rPr lang="en-US" sz="2400" dirty="0" err="1"/>
              <a:t>C</a:t>
            </a:r>
            <a:r>
              <a:rPr lang="en-US" sz="2400" baseline="-25000" dirty="0" err="1"/>
              <a:t>p</a:t>
            </a:r>
            <a:r>
              <a:rPr lang="en-US" sz="2400" dirty="0"/>
              <a:t> and BIC indicates a low error, and thus a better </a:t>
            </a:r>
            <a:r>
              <a:rPr lang="en-US" sz="2400" dirty="0" smtClean="0"/>
              <a:t>model.</a:t>
            </a:r>
          </a:p>
          <a:p>
            <a:endParaRPr lang="en-US" sz="1200" dirty="0"/>
          </a:p>
          <a:p>
            <a:r>
              <a:rPr lang="en-US" sz="2400" dirty="0"/>
              <a:t>A large value for the Adjusted R</a:t>
            </a:r>
            <a:r>
              <a:rPr lang="en-US" sz="2400" baseline="30000" dirty="0"/>
              <a:t>2</a:t>
            </a:r>
            <a:r>
              <a:rPr lang="en-US" sz="2400" dirty="0"/>
              <a:t> indicates a better </a:t>
            </a:r>
            <a:r>
              <a:rPr lang="en-US" sz="2400" dirty="0" smtClean="0"/>
              <a:t>model.</a:t>
            </a:r>
            <a:endParaRPr lang="en-US" sz="2400" dirty="0"/>
          </a:p>
          <a:p>
            <a:endParaRPr lang="en-US" sz="2400" dirty="0"/>
          </a:p>
        </p:txBody>
      </p:sp>
      <p:sp>
        <p:nvSpPr>
          <p:cNvPr id="3" name="Title 2"/>
          <p:cNvSpPr>
            <a:spLocks noGrp="1"/>
          </p:cNvSpPr>
          <p:nvPr>
            <p:ph type="title"/>
          </p:nvPr>
        </p:nvSpPr>
        <p:spPr/>
        <p:txBody>
          <a:bodyPr>
            <a:normAutofit/>
          </a:bodyPr>
          <a:lstStyle/>
          <a:p>
            <a:r>
              <a:rPr lang="en-US" sz="3300" dirty="0" smtClean="0"/>
              <a:t>Credit Data: </a:t>
            </a:r>
            <a:r>
              <a:rPr lang="en-US" sz="3300" dirty="0" err="1" smtClean="0"/>
              <a:t>C</a:t>
            </a:r>
            <a:r>
              <a:rPr lang="en-US" sz="3300" baseline="-25000" dirty="0" err="1" smtClean="0"/>
              <a:t>p</a:t>
            </a:r>
            <a:r>
              <a:rPr lang="en-US" sz="3300" dirty="0" smtClean="0"/>
              <a:t>, BIC, and Adjusted R</a:t>
            </a:r>
            <a:r>
              <a:rPr lang="en-US" sz="3300" baseline="30000" dirty="0" smtClean="0"/>
              <a:t>2</a:t>
            </a:r>
            <a:endParaRPr lang="en-US" sz="3300" baseline="30000" dirty="0"/>
          </a:p>
        </p:txBody>
      </p:sp>
      <p:pic>
        <p:nvPicPr>
          <p:cNvPr id="4" name="Picture 3" descr="6.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50" y="3365202"/>
            <a:ext cx="7327900" cy="2933700"/>
          </a:xfrm>
          <a:prstGeom prst="rect">
            <a:avLst/>
          </a:prstGeom>
        </p:spPr>
      </p:pic>
    </p:spTree>
    <p:extLst>
      <p:ext uri="{BB962C8B-B14F-4D97-AF65-F5344CB8AC3E}">
        <p14:creationId xmlns:p14="http://schemas.microsoft.com/office/powerpoint/2010/main" val="3113934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sz="2400" dirty="0" smtClean="0"/>
                  <a:t>For a fitted OLS model containing </a:t>
                </a:r>
                <a:r>
                  <a:rPr lang="en-US" sz="2400" i="1" dirty="0" smtClean="0"/>
                  <a:t>d</a:t>
                </a:r>
                <a:r>
                  <a:rPr lang="en-US" sz="2400" dirty="0" smtClean="0"/>
                  <a:t> predictors, the </a:t>
                </a:r>
                <a:r>
                  <a:rPr lang="en-US" sz="2400" dirty="0" err="1" smtClean="0"/>
                  <a:t>C</a:t>
                </a:r>
                <a:r>
                  <a:rPr lang="en-US" sz="2400" baseline="-25000" dirty="0" err="1" smtClean="0"/>
                  <a:t>p</a:t>
                </a:r>
                <a:r>
                  <a:rPr lang="en-US" sz="2400" dirty="0" smtClean="0"/>
                  <a:t> estimate of test MSE:</a:t>
                </a:r>
              </a:p>
              <a:p>
                <a:endParaRPr lang="en-US" sz="2400" dirty="0"/>
              </a:p>
              <a:p>
                <a:endParaRPr lang="en-US" sz="2400" dirty="0" smtClean="0"/>
              </a:p>
              <a:p>
                <a:endParaRPr lang="en-US" sz="2400" dirty="0"/>
              </a:p>
              <a:p>
                <a:pPr marL="0" indent="0">
                  <a:buNone/>
                </a:pPr>
                <a:r>
                  <a:rPr lang="en-US" sz="2400" dirty="0" smtClean="0"/>
                  <a:t>where </a:t>
                </a:r>
                <a14:m>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𝜎</m:t>
                            </m:r>
                          </m:e>
                        </m:acc>
                      </m:e>
                      <m:sup>
                        <m:r>
                          <a:rPr lang="en-US" sz="2400" b="0" i="1" smtClean="0">
                            <a:latin typeface="Cambria Math" panose="02040503050406030204" pitchFamily="18" charset="0"/>
                          </a:rPr>
                          <m:t>2</m:t>
                        </m:r>
                      </m:sup>
                    </m:sSup>
                  </m:oMath>
                </a14:m>
                <a:r>
                  <a:rPr lang="en-US" sz="2400" dirty="0" smtClean="0"/>
                  <a:t> is an estimate of the variance of the error </a:t>
                </a:r>
                <a:r>
                  <a:rPr lang="el-GR" sz="2400" dirty="0" smtClean="0"/>
                  <a:t>ε</a:t>
                </a:r>
                <a:r>
                  <a:rPr lang="en-US" sz="2400" dirty="0" smtClean="0"/>
                  <a:t> associated with each response measurement.</a:t>
                </a:r>
              </a:p>
              <a:p>
                <a:pPr marL="0" indent="0">
                  <a:buNone/>
                </a:pPr>
                <a:endParaRPr lang="en-US" sz="2400" dirty="0"/>
              </a:p>
              <a:p>
                <a:r>
                  <a:rPr lang="en-US" sz="2400" dirty="0" smtClean="0"/>
                  <a:t>Here, a penalty is added to the training RSS in order to adjust for the fact that the training error tends to underestimate the test error.</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113" t="-1185" b="-518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Mallow’s </a:t>
            </a:r>
            <a:r>
              <a:rPr lang="en-US" dirty="0" err="1" smtClean="0"/>
              <a:t>C</a:t>
            </a:r>
            <a:r>
              <a:rPr lang="en-US" baseline="-25000" dirty="0" err="1" smtClean="0"/>
              <a:t>p</a:t>
            </a:r>
            <a:endParaRPr lang="en-US" baseline="-25000" dirty="0"/>
          </a:p>
        </p:txBody>
      </p:sp>
      <p:pic>
        <p:nvPicPr>
          <p:cNvPr id="4" name="Picture 3"/>
          <p:cNvPicPr>
            <a:picLocks noChangeAspect="1"/>
          </p:cNvPicPr>
          <p:nvPr/>
        </p:nvPicPr>
        <p:blipFill>
          <a:blip r:embed="rId3"/>
          <a:stretch>
            <a:fillRect/>
          </a:stretch>
        </p:blipFill>
        <p:spPr>
          <a:xfrm>
            <a:off x="2455623" y="2482701"/>
            <a:ext cx="4308954" cy="1219200"/>
          </a:xfrm>
          <a:prstGeom prst="rect">
            <a:avLst/>
          </a:prstGeom>
        </p:spPr>
      </p:pic>
    </p:spTree>
    <p:extLst>
      <p:ext uri="{BB962C8B-B14F-4D97-AF65-F5344CB8AC3E}">
        <p14:creationId xmlns:p14="http://schemas.microsoft.com/office/powerpoint/2010/main" val="10026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Defined for a large class of models fit by maximum likelihood.</a:t>
            </a:r>
          </a:p>
          <a:p>
            <a:endParaRPr lang="en-US" sz="2400" dirty="0"/>
          </a:p>
          <a:p>
            <a:endParaRPr lang="en-US" sz="2400" dirty="0" smtClean="0"/>
          </a:p>
          <a:p>
            <a:endParaRPr lang="en-US" sz="2400" dirty="0"/>
          </a:p>
          <a:p>
            <a:pPr marL="0" indent="0">
              <a:buNone/>
            </a:pPr>
            <a:r>
              <a:rPr lang="en-US" sz="2400" dirty="0" smtClean="0"/>
              <a:t>where </a:t>
            </a:r>
            <a:r>
              <a:rPr lang="en-US" sz="2400" i="1" dirty="0" smtClean="0"/>
              <a:t>L</a:t>
            </a:r>
            <a:r>
              <a:rPr lang="en-US" sz="2400" dirty="0" smtClean="0"/>
              <a:t> is the maximized value of the likelihood function for the estimated model.</a:t>
            </a:r>
          </a:p>
          <a:p>
            <a:endParaRPr lang="en-US" sz="2400" dirty="0"/>
          </a:p>
          <a:p>
            <a:r>
              <a:rPr lang="en-US" sz="2400" dirty="0" smtClean="0"/>
              <a:t>In the case of the linear model with Gaussian errors, MLE and OLS are the same things; thus, </a:t>
            </a:r>
            <a:r>
              <a:rPr lang="en-US" sz="2400" dirty="0" err="1" smtClean="0"/>
              <a:t>C</a:t>
            </a:r>
            <a:r>
              <a:rPr lang="en-US" sz="2400" baseline="-25000" dirty="0" err="1" smtClean="0"/>
              <a:t>p</a:t>
            </a:r>
            <a:r>
              <a:rPr lang="en-US" sz="2400" dirty="0" smtClean="0"/>
              <a:t> and AIC are equivalent.</a:t>
            </a:r>
            <a:endParaRPr lang="en-US" sz="2400" dirty="0"/>
          </a:p>
        </p:txBody>
      </p:sp>
      <p:sp>
        <p:nvSpPr>
          <p:cNvPr id="3" name="Title 2"/>
          <p:cNvSpPr>
            <a:spLocks noGrp="1"/>
          </p:cNvSpPr>
          <p:nvPr>
            <p:ph type="title"/>
          </p:nvPr>
        </p:nvSpPr>
        <p:spPr/>
        <p:txBody>
          <a:bodyPr>
            <a:normAutofit fontScale="90000"/>
          </a:bodyPr>
          <a:lstStyle/>
          <a:p>
            <a:r>
              <a:rPr lang="en-US" dirty="0" err="1" smtClean="0"/>
              <a:t>Akaike</a:t>
            </a:r>
            <a:r>
              <a:rPr lang="en-US" dirty="0" smtClean="0"/>
              <a:t> Information Criterion (AIC)</a:t>
            </a:r>
            <a:endParaRPr lang="en-US" dirty="0"/>
          </a:p>
        </p:txBody>
      </p:sp>
      <p:pic>
        <p:nvPicPr>
          <p:cNvPr id="4" name="Picture 3"/>
          <p:cNvPicPr>
            <a:picLocks noChangeAspect="1"/>
          </p:cNvPicPr>
          <p:nvPr/>
        </p:nvPicPr>
        <p:blipFill>
          <a:blip r:embed="rId2"/>
          <a:stretch>
            <a:fillRect/>
          </a:stretch>
        </p:blipFill>
        <p:spPr>
          <a:xfrm>
            <a:off x="2286000" y="2328532"/>
            <a:ext cx="4716899" cy="833437"/>
          </a:xfrm>
          <a:prstGeom prst="rect">
            <a:avLst/>
          </a:prstGeom>
        </p:spPr>
      </p:pic>
    </p:spTree>
    <p:extLst>
      <p:ext uri="{BB962C8B-B14F-4D97-AF65-F5344CB8AC3E}">
        <p14:creationId xmlns:p14="http://schemas.microsoft.com/office/powerpoint/2010/main" val="982193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sz="2400" dirty="0" smtClean="0"/>
                  <a:t>BIC will tend to take on a small value for a model with a low test error, and so generally we select the model that has the lowest BIC value.</a:t>
                </a:r>
              </a:p>
              <a:p>
                <a:endParaRPr lang="en-US" sz="2400" dirty="0"/>
              </a:p>
              <a:p>
                <a:endParaRPr lang="en-US" sz="2400" dirty="0" smtClean="0"/>
              </a:p>
              <a:p>
                <a:r>
                  <a:rPr lang="en-US" sz="2400" dirty="0" smtClean="0"/>
                  <a:t>Since log </a:t>
                </a:r>
                <a:r>
                  <a:rPr lang="en-US" sz="2400" i="1" dirty="0" smtClean="0"/>
                  <a:t>n</a:t>
                </a:r>
                <a:r>
                  <a:rPr lang="en-US" sz="2400" dirty="0" smtClean="0"/>
                  <a:t> &gt; 2 for an </a:t>
                </a:r>
                <a:r>
                  <a:rPr lang="en-US" sz="2400" i="1" dirty="0" smtClean="0"/>
                  <a:t>n</a:t>
                </a:r>
                <a:r>
                  <a:rPr lang="en-US" sz="2400" dirty="0" smtClean="0"/>
                  <a:t> &gt; 7, the BIC statistic generally places a heavier penalty on models with many variables, and hence results in the selection of smaller models than C</a:t>
                </a:r>
                <a:r>
                  <a:rPr lang="en-US" sz="2400" baseline="-25000" dirty="0" smtClean="0"/>
                  <a:t>p</a:t>
                </a:r>
                <a:r>
                  <a:rPr lang="en-US" sz="2400" dirty="0" smtClean="0"/>
                  <a:t>.</a:t>
                </a:r>
              </a:p>
              <a:p>
                <a:endParaRPr lang="en-US" sz="2400" dirty="0"/>
              </a:p>
              <a:p>
                <a:r>
                  <a:rPr lang="en-US" sz="2400" dirty="0" smtClean="0"/>
                  <a:t>Notice that BIC replaces the </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2</m:t>
                        </m:r>
                        <m:r>
                          <a:rPr lang="en-US" sz="2400" b="0" i="1" smtClean="0">
                            <a:latin typeface="Cambria Math" panose="02040503050406030204" pitchFamily="18" charset="0"/>
                          </a:rPr>
                          <m:t>𝑑</m:t>
                        </m:r>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𝜎</m:t>
                            </m:r>
                          </m:e>
                        </m:acc>
                      </m:e>
                      <m:sup>
                        <m:r>
                          <a:rPr lang="en-US" sz="2400" i="1">
                            <a:latin typeface="Cambria Math" panose="02040503050406030204" pitchFamily="18" charset="0"/>
                          </a:rPr>
                          <m:t>2</m:t>
                        </m:r>
                      </m:sup>
                    </m:sSup>
                  </m:oMath>
                </a14:m>
                <a:r>
                  <a:rPr lang="en-US" sz="2400" dirty="0" smtClean="0"/>
                  <a:t> used by </a:t>
                </a:r>
                <a:r>
                  <a:rPr lang="en-US" sz="2400" dirty="0" err="1" smtClean="0"/>
                  <a:t>C</a:t>
                </a:r>
                <a:r>
                  <a:rPr lang="en-US" sz="2400" baseline="-25000" dirty="0" err="1" smtClean="0"/>
                  <a:t>p</a:t>
                </a:r>
                <a:r>
                  <a:rPr lang="en-US" sz="2400" dirty="0" smtClean="0"/>
                  <a:t> with a </a:t>
                </a:r>
                <a14:m>
                  <m:oMath xmlns:m="http://schemas.openxmlformats.org/officeDocument/2006/math">
                    <m:sSup>
                      <m:sSupPr>
                        <m:ctrlPr>
                          <a:rPr lang="en-US" sz="2400" i="1">
                            <a:latin typeface="Cambria Math" panose="02040503050406030204" pitchFamily="18" charset="0"/>
                          </a:rPr>
                        </m:ctrlPr>
                      </m:sSupPr>
                      <m:e>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i="1">
                            <a:latin typeface="Cambria Math" panose="02040503050406030204" pitchFamily="18" charset="0"/>
                          </a:rPr>
                          <m:t>𝑑</m:t>
                        </m:r>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𝜎</m:t>
                            </m:r>
                          </m:e>
                        </m:acc>
                      </m:e>
                      <m:sup>
                        <m:r>
                          <a:rPr lang="en-US" sz="2400" i="1">
                            <a:latin typeface="Cambria Math" panose="02040503050406030204" pitchFamily="18" charset="0"/>
                          </a:rPr>
                          <m:t>2</m:t>
                        </m:r>
                      </m:sup>
                    </m:sSup>
                  </m:oMath>
                </a14:m>
                <a:r>
                  <a:rPr lang="en-US" sz="2400" dirty="0" smtClean="0"/>
                  <a:t> term, where </a:t>
                </a:r>
                <a:r>
                  <a:rPr lang="en-US" sz="2400" i="1" dirty="0" smtClean="0"/>
                  <a:t>n</a:t>
                </a:r>
                <a:r>
                  <a:rPr lang="en-US" sz="2400" dirty="0" smtClean="0"/>
                  <a:t> is the number of observations.</a:t>
                </a:r>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348" t="-1185" r="-835" b="-12296"/>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smtClean="0"/>
              <a:t>Bayesian Information Criterion (BIC)</a:t>
            </a:r>
            <a:endParaRPr lang="en-US" dirty="0"/>
          </a:p>
        </p:txBody>
      </p:sp>
      <p:pic>
        <p:nvPicPr>
          <p:cNvPr id="4" name="Picture 3"/>
          <p:cNvPicPr>
            <a:picLocks noChangeAspect="1"/>
          </p:cNvPicPr>
          <p:nvPr/>
        </p:nvPicPr>
        <p:blipFill>
          <a:blip r:embed="rId3"/>
          <a:stretch>
            <a:fillRect/>
          </a:stretch>
        </p:blipFill>
        <p:spPr>
          <a:xfrm>
            <a:off x="2147888" y="2579171"/>
            <a:ext cx="4924423" cy="1119187"/>
          </a:xfrm>
          <a:prstGeom prst="rect">
            <a:avLst/>
          </a:prstGeom>
        </p:spPr>
      </p:pic>
    </p:spTree>
    <p:extLst>
      <p:ext uri="{BB962C8B-B14F-4D97-AF65-F5344CB8AC3E}">
        <p14:creationId xmlns:p14="http://schemas.microsoft.com/office/powerpoint/2010/main" val="4088840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For an OLS model with </a:t>
            </a:r>
            <a:r>
              <a:rPr lang="en-US" sz="2400" i="1" dirty="0" smtClean="0"/>
              <a:t>d</a:t>
            </a:r>
            <a:r>
              <a:rPr lang="en-US" sz="2400" dirty="0" smtClean="0"/>
              <a:t> variables, the adjusted R</a:t>
            </a:r>
            <a:r>
              <a:rPr lang="en-US" sz="2400" baseline="30000" dirty="0" smtClean="0"/>
              <a:t>2</a:t>
            </a:r>
            <a:r>
              <a:rPr lang="en-US" sz="2400" dirty="0" smtClean="0"/>
              <a:t> is calculated:</a:t>
            </a:r>
          </a:p>
          <a:p>
            <a:endParaRPr lang="en-US" sz="2400" dirty="0"/>
          </a:p>
          <a:p>
            <a:endParaRPr lang="en-US" sz="2400" dirty="0" smtClean="0"/>
          </a:p>
          <a:p>
            <a:pPr marL="0" indent="0">
              <a:buNone/>
            </a:pPr>
            <a:r>
              <a:rPr lang="en-US" sz="2400" dirty="0" smtClean="0"/>
              <a:t>where TSS is the total sum of squares.</a:t>
            </a:r>
          </a:p>
          <a:p>
            <a:r>
              <a:rPr lang="en-US" sz="2400" dirty="0" smtClean="0"/>
              <a:t>Unlike the other statistics, a large value of adjusted R</a:t>
            </a:r>
            <a:r>
              <a:rPr lang="en-US" sz="2400" baseline="30000" dirty="0" smtClean="0"/>
              <a:t>2</a:t>
            </a:r>
            <a:r>
              <a:rPr lang="en-US" sz="2400" dirty="0" smtClean="0"/>
              <a:t> indicates a model with a small test error.</a:t>
            </a:r>
          </a:p>
          <a:p>
            <a:endParaRPr lang="en-US" sz="2400" dirty="0"/>
          </a:p>
          <a:p>
            <a:r>
              <a:rPr lang="en-US" sz="2400" dirty="0" smtClean="0"/>
              <a:t>The adjusted R</a:t>
            </a:r>
            <a:r>
              <a:rPr lang="en-US" sz="2400" baseline="30000" dirty="0" smtClean="0"/>
              <a:t>2</a:t>
            </a:r>
            <a:r>
              <a:rPr lang="en-US" sz="2400" dirty="0" smtClean="0"/>
              <a:t> statistics </a:t>
            </a:r>
            <a:r>
              <a:rPr lang="en-US" sz="2400" i="1" dirty="0" smtClean="0"/>
              <a:t>pays a price</a:t>
            </a:r>
            <a:r>
              <a:rPr lang="en-US" sz="2400" dirty="0" smtClean="0"/>
              <a:t> for the inclusion of unnecessary variables in the model.</a:t>
            </a:r>
            <a:endParaRPr lang="en-US" sz="2400" dirty="0"/>
          </a:p>
        </p:txBody>
      </p:sp>
      <p:sp>
        <p:nvSpPr>
          <p:cNvPr id="3" name="Title 2"/>
          <p:cNvSpPr>
            <a:spLocks noGrp="1"/>
          </p:cNvSpPr>
          <p:nvPr>
            <p:ph type="title"/>
          </p:nvPr>
        </p:nvSpPr>
        <p:spPr/>
        <p:txBody>
          <a:bodyPr/>
          <a:lstStyle/>
          <a:p>
            <a:r>
              <a:rPr lang="en-US" dirty="0" smtClean="0"/>
              <a:t>Adjusted R</a:t>
            </a:r>
            <a:r>
              <a:rPr lang="en-US" baseline="30000" dirty="0" smtClean="0"/>
              <a:t>2</a:t>
            </a:r>
            <a:endParaRPr lang="en-US" baseline="30000" dirty="0"/>
          </a:p>
        </p:txBody>
      </p:sp>
      <p:pic>
        <p:nvPicPr>
          <p:cNvPr id="4" name="Picture 3"/>
          <p:cNvPicPr>
            <a:picLocks noChangeAspect="1"/>
          </p:cNvPicPr>
          <p:nvPr/>
        </p:nvPicPr>
        <p:blipFill>
          <a:blip r:embed="rId2"/>
          <a:stretch>
            <a:fillRect/>
          </a:stretch>
        </p:blipFill>
        <p:spPr>
          <a:xfrm>
            <a:off x="1883304" y="2099932"/>
            <a:ext cx="5529792" cy="952500"/>
          </a:xfrm>
          <a:prstGeom prst="rect">
            <a:avLst/>
          </a:prstGeom>
        </p:spPr>
      </p:pic>
    </p:spTree>
    <p:extLst>
      <p:ext uri="{BB962C8B-B14F-4D97-AF65-F5344CB8AC3E}">
        <p14:creationId xmlns:p14="http://schemas.microsoft.com/office/powerpoint/2010/main" val="3569880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sz="2400" dirty="0" smtClean="0"/>
                  <a:t>Each of the procedures returns a sequence of models indexed by model size </a:t>
                </a:r>
                <a:r>
                  <a:rPr lang="en-US" sz="2400" i="1" dirty="0" smtClean="0"/>
                  <a:t>k</a:t>
                </a:r>
                <a:r>
                  <a:rPr lang="en-US" sz="2400" dirty="0" smtClean="0"/>
                  <a:t> = 0, 1, 2, … Our job here is to select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𝑘</m:t>
                        </m:r>
                      </m:e>
                    </m:acc>
                  </m:oMath>
                </a14:m>
                <a:r>
                  <a:rPr lang="en-US" sz="2400" dirty="0" smtClean="0"/>
                  <a:t>. </a:t>
                </a:r>
              </a:p>
              <a:p>
                <a:endParaRPr lang="en-US" sz="2400" dirty="0" smtClean="0"/>
              </a:p>
              <a:p>
                <a:r>
                  <a:rPr lang="en-US" sz="2400" dirty="0" smtClean="0"/>
                  <a:t>We compute the validation set error or the CV error for each model under consideration, and then select the </a:t>
                </a:r>
                <a:r>
                  <a:rPr lang="en-US" sz="2400" i="1" dirty="0" smtClean="0"/>
                  <a:t>k</a:t>
                </a:r>
                <a:r>
                  <a:rPr lang="en-US" sz="2400" dirty="0" smtClean="0"/>
                  <a:t> for which the resulting estimated test error is smallest.</a:t>
                </a:r>
              </a:p>
              <a:p>
                <a:endParaRPr lang="en-US" sz="2400" dirty="0" smtClean="0"/>
              </a:p>
              <a:p>
                <a:r>
                  <a:rPr lang="en-US" sz="2400" dirty="0" smtClean="0"/>
                  <a:t>This procedure provides a direct estimate of the test error, and it can also be used in a wider range of model selection tasks.</a:t>
                </a:r>
              </a:p>
              <a:p>
                <a:endParaRPr lang="en-US" sz="2400" dirty="0"/>
              </a:p>
              <a:p>
                <a:r>
                  <a:rPr lang="en-US" sz="2400" dirty="0" smtClean="0"/>
                  <a:t>We can also select a model using the </a:t>
                </a:r>
                <a:r>
                  <a:rPr lang="en-US" sz="2400" i="1" dirty="0" smtClean="0"/>
                  <a:t>one-standard-error rule</a:t>
                </a:r>
                <a:r>
                  <a:rPr lang="en-US" sz="2400" dirty="0" smtClean="0"/>
                  <a:t>.</a:t>
                </a:r>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348" t="-1185" r="-1670" b="-1451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Validation and Cross-Validation</a:t>
            </a:r>
            <a:endParaRPr lang="en-US" dirty="0"/>
          </a:p>
        </p:txBody>
      </p:sp>
    </p:spTree>
    <p:extLst>
      <p:ext uri="{BB962C8B-B14F-4D97-AF65-F5344CB8AC3E}">
        <p14:creationId xmlns:p14="http://schemas.microsoft.com/office/powerpoint/2010/main" val="27923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The subset selection methods use OLS to fit a linear model that contains a subset of the predictors.</a:t>
            </a:r>
          </a:p>
          <a:p>
            <a:endParaRPr lang="en-US" sz="2400" dirty="0"/>
          </a:p>
          <a:p>
            <a:r>
              <a:rPr lang="en-US" sz="2400" dirty="0" smtClean="0"/>
              <a:t>As an alternative, we can fit a model containing all </a:t>
            </a:r>
            <a:r>
              <a:rPr lang="en-US" sz="2400" i="1" dirty="0" smtClean="0"/>
              <a:t>p</a:t>
            </a:r>
            <a:r>
              <a:rPr lang="en-US" sz="2400" dirty="0" smtClean="0"/>
              <a:t> predictors using a technique that constrains or </a:t>
            </a:r>
            <a:r>
              <a:rPr lang="en-US" sz="2400" i="1" dirty="0" smtClean="0"/>
              <a:t>regularizes</a:t>
            </a:r>
            <a:r>
              <a:rPr lang="en-US" sz="2400" dirty="0" smtClean="0"/>
              <a:t> the coefficient estimates (i.e. </a:t>
            </a:r>
            <a:r>
              <a:rPr lang="en-US" sz="2400" i="1" dirty="0" smtClean="0"/>
              <a:t>shrinks</a:t>
            </a:r>
            <a:r>
              <a:rPr lang="en-US" sz="2400" dirty="0" smtClean="0"/>
              <a:t> the coefficient estimates towards zero).</a:t>
            </a:r>
          </a:p>
          <a:p>
            <a:endParaRPr lang="en-US" sz="2400" dirty="0"/>
          </a:p>
          <a:p>
            <a:r>
              <a:rPr lang="en-US" sz="2400" dirty="0" smtClean="0"/>
              <a:t>It may not be immediately obvious why such a constraint should improve the fit, but it turns out that </a:t>
            </a:r>
            <a:r>
              <a:rPr lang="en-US" sz="2400" i="1" dirty="0" smtClean="0"/>
              <a:t>shrinking</a:t>
            </a:r>
            <a:r>
              <a:rPr lang="en-US" sz="2400" dirty="0" smtClean="0"/>
              <a:t> the coefficient estimates can significantly reduce their variance.</a:t>
            </a:r>
            <a:endParaRPr lang="en-US" sz="2400" dirty="0"/>
          </a:p>
        </p:txBody>
      </p:sp>
      <p:sp>
        <p:nvSpPr>
          <p:cNvPr id="3" name="Title 2"/>
          <p:cNvSpPr>
            <a:spLocks noGrp="1"/>
          </p:cNvSpPr>
          <p:nvPr>
            <p:ph type="title"/>
          </p:nvPr>
        </p:nvSpPr>
        <p:spPr/>
        <p:txBody>
          <a:bodyPr>
            <a:normAutofit fontScale="90000"/>
          </a:bodyPr>
          <a:lstStyle/>
          <a:p>
            <a:r>
              <a:rPr lang="en-US" dirty="0" smtClean="0"/>
              <a:t>Shrinkage </a:t>
            </a:r>
            <a:r>
              <a:rPr lang="en-US" dirty="0" smtClean="0"/>
              <a:t>(Regularization) Methods</a:t>
            </a:r>
            <a:endParaRPr lang="en-US" dirty="0"/>
          </a:p>
        </p:txBody>
      </p:sp>
    </p:spTree>
    <p:extLst>
      <p:ext uri="{BB962C8B-B14F-4D97-AF65-F5344CB8AC3E}">
        <p14:creationId xmlns:p14="http://schemas.microsoft.com/office/powerpoint/2010/main" val="61837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Regularization is our first weapon to combat </a:t>
            </a:r>
            <a:r>
              <a:rPr lang="en-US" sz="2400" dirty="0" err="1" smtClean="0"/>
              <a:t>overfitting</a:t>
            </a:r>
            <a:r>
              <a:rPr lang="en-US" sz="2400" dirty="0" smtClean="0"/>
              <a:t>.</a:t>
            </a:r>
          </a:p>
          <a:p>
            <a:endParaRPr lang="en-US" sz="1200" dirty="0"/>
          </a:p>
          <a:p>
            <a:r>
              <a:rPr lang="en-US" sz="2400" dirty="0" smtClean="0"/>
              <a:t>It constrains the machine learning algorithm to improve out-of-sample error, especially when noise is present.</a:t>
            </a:r>
          </a:p>
          <a:p>
            <a:endParaRPr lang="en-US" sz="1200" dirty="0"/>
          </a:p>
          <a:p>
            <a:r>
              <a:rPr lang="en-US" sz="2400" dirty="0" smtClean="0"/>
              <a:t>Look at what a little regularization can do:</a:t>
            </a:r>
            <a:endParaRPr lang="en-US" sz="2400" dirty="0"/>
          </a:p>
        </p:txBody>
      </p:sp>
      <p:sp>
        <p:nvSpPr>
          <p:cNvPr id="3" name="Title 2"/>
          <p:cNvSpPr>
            <a:spLocks noGrp="1"/>
          </p:cNvSpPr>
          <p:nvPr>
            <p:ph type="title"/>
          </p:nvPr>
        </p:nvSpPr>
        <p:spPr/>
        <p:txBody>
          <a:bodyPr>
            <a:normAutofit fontScale="90000"/>
          </a:bodyPr>
          <a:lstStyle/>
          <a:p>
            <a:r>
              <a:rPr lang="en-US" dirty="0" smtClean="0"/>
              <a:t>Shrinkage (Regularization) Methods (cont.)</a:t>
            </a:r>
            <a:endParaRPr lang="en-US" dirty="0"/>
          </a:p>
        </p:txBody>
      </p:sp>
      <p:pic>
        <p:nvPicPr>
          <p:cNvPr id="4" name="Picture 3"/>
          <p:cNvPicPr>
            <a:picLocks noChangeAspect="1"/>
          </p:cNvPicPr>
          <p:nvPr/>
        </p:nvPicPr>
        <p:blipFill>
          <a:blip r:embed="rId2"/>
          <a:stretch>
            <a:fillRect/>
          </a:stretch>
        </p:blipFill>
        <p:spPr>
          <a:xfrm>
            <a:off x="1004011" y="3886200"/>
            <a:ext cx="7212178" cy="2371725"/>
          </a:xfrm>
          <a:prstGeom prst="rect">
            <a:avLst/>
          </a:prstGeom>
        </p:spPr>
      </p:pic>
    </p:spTree>
    <p:extLst>
      <p:ext uri="{BB962C8B-B14F-4D97-AF65-F5344CB8AC3E}">
        <p14:creationId xmlns:p14="http://schemas.microsoft.com/office/powerpoint/2010/main" val="1944946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28600" y="1559437"/>
                <a:ext cx="8763000" cy="4114800"/>
              </a:xfrm>
            </p:spPr>
            <p:txBody>
              <a:bodyPr/>
              <a:lstStyle/>
              <a:p>
                <a:r>
                  <a:rPr lang="en-US" sz="2400" dirty="0" smtClean="0"/>
                  <a:t>Recall that the OLS fitting procedure estimates the beta coefficients using the values that minimize:</a:t>
                </a:r>
              </a:p>
              <a:p>
                <a:endParaRPr lang="en-US" sz="2400" dirty="0"/>
              </a:p>
              <a:p>
                <a:endParaRPr lang="en-US" sz="2400" dirty="0" smtClean="0"/>
              </a:p>
              <a:p>
                <a:endParaRPr lang="en-US" sz="2400" dirty="0"/>
              </a:p>
              <a:p>
                <a:r>
                  <a:rPr lang="en-US" sz="2400" dirty="0" smtClean="0"/>
                  <a:t>Ridge regression is similar to OLS, except that the coefficients are estimated by minimizing a slightly different quantity:</a:t>
                </a:r>
              </a:p>
              <a:p>
                <a:endParaRPr lang="en-US" sz="2400" dirty="0"/>
              </a:p>
              <a:p>
                <a:endParaRPr lang="en-US" sz="2400" dirty="0" smtClean="0"/>
              </a:p>
              <a:p>
                <a:endParaRPr lang="en-US" sz="2400" dirty="0"/>
              </a:p>
              <a:p>
                <a:pPr marL="0" indent="0">
                  <a:buNone/>
                </a:pPr>
                <a:r>
                  <a:rPr lang="en-US" sz="2400" dirty="0" smtClean="0"/>
                  <a:t>where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i="1" smtClean="0">
                        <a:latin typeface="Cambria Math" panose="02040503050406030204" pitchFamily="18" charset="0"/>
                        <a:ea typeface="Cambria Math" panose="02040503050406030204" pitchFamily="18" charset="0"/>
                      </a:rPr>
                      <m:t>≥0</m:t>
                    </m:r>
                  </m:oMath>
                </a14:m>
                <a:r>
                  <a:rPr lang="en-US" sz="2400" dirty="0" smtClean="0"/>
                  <a:t> is a </a:t>
                </a:r>
                <a:r>
                  <a:rPr lang="en-US" sz="2400" i="1" dirty="0" smtClean="0"/>
                  <a:t>tuning parameter</a:t>
                </a:r>
                <a:r>
                  <a:rPr lang="en-US" sz="2400" dirty="0" smtClean="0"/>
                  <a:t>, to be </a:t>
                </a:r>
                <a:r>
                  <a:rPr lang="en-US" sz="2400" dirty="0" smtClean="0"/>
                  <a:t>determined </a:t>
                </a:r>
                <a:r>
                  <a:rPr lang="en-US" sz="2400" dirty="0" smtClean="0"/>
                  <a:t>separately.</a:t>
                </a:r>
                <a:endParaRPr lang="en-US" sz="24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28600" y="1559437"/>
                <a:ext cx="8763000" cy="4114800"/>
              </a:xfrm>
              <a:blipFill rotWithShape="0">
                <a:blip r:embed="rId2"/>
                <a:stretch>
                  <a:fillRect l="-1113" t="-1185" r="-278" b="-1763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Ridge Regression</a:t>
            </a:r>
            <a:endParaRPr lang="en-US" dirty="0"/>
          </a:p>
        </p:txBody>
      </p:sp>
      <p:pic>
        <p:nvPicPr>
          <p:cNvPr id="4" name="Picture 3"/>
          <p:cNvPicPr>
            <a:picLocks noChangeAspect="1"/>
          </p:cNvPicPr>
          <p:nvPr/>
        </p:nvPicPr>
        <p:blipFill>
          <a:blip r:embed="rId3"/>
          <a:stretch>
            <a:fillRect/>
          </a:stretch>
        </p:blipFill>
        <p:spPr>
          <a:xfrm>
            <a:off x="2438400" y="2321437"/>
            <a:ext cx="4419600" cy="1352265"/>
          </a:xfrm>
          <a:prstGeom prst="rect">
            <a:avLst/>
          </a:prstGeom>
        </p:spPr>
      </p:pic>
      <p:pic>
        <p:nvPicPr>
          <p:cNvPr id="5" name="Picture 4"/>
          <p:cNvPicPr>
            <a:picLocks noChangeAspect="1"/>
          </p:cNvPicPr>
          <p:nvPr/>
        </p:nvPicPr>
        <p:blipFill>
          <a:blip r:embed="rId4"/>
          <a:stretch>
            <a:fillRect/>
          </a:stretch>
        </p:blipFill>
        <p:spPr>
          <a:xfrm>
            <a:off x="1600200" y="4626487"/>
            <a:ext cx="6096000" cy="1047750"/>
          </a:xfrm>
          <a:prstGeom prst="rect">
            <a:avLst/>
          </a:prstGeom>
        </p:spPr>
      </p:pic>
    </p:spTree>
    <p:extLst>
      <p:ext uri="{BB962C8B-B14F-4D97-AF65-F5344CB8AC3E}">
        <p14:creationId xmlns:p14="http://schemas.microsoft.com/office/powerpoint/2010/main" val="3455905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i="1" dirty="0"/>
              <a:t>An Introduction to Statistical Learning, with Applications in R</a:t>
            </a:r>
            <a:r>
              <a:rPr lang="en-US" sz="2000" dirty="0"/>
              <a:t> (2013), by G. James, D. Witten, T. Hastie, and R. </a:t>
            </a:r>
            <a:r>
              <a:rPr lang="en-US" sz="2000" dirty="0" err="1"/>
              <a:t>Tibshirani</a:t>
            </a:r>
            <a:r>
              <a:rPr lang="en-US" sz="2000" dirty="0" smtClean="0"/>
              <a:t>.</a:t>
            </a:r>
          </a:p>
          <a:p>
            <a:endParaRPr lang="en-US" sz="2000" dirty="0"/>
          </a:p>
          <a:p>
            <a:pPr lvl="0"/>
            <a:r>
              <a:rPr lang="en-US" sz="2000" i="1" dirty="0"/>
              <a:t>The Elements of Statistical Learning</a:t>
            </a:r>
            <a:r>
              <a:rPr lang="en-US" sz="2000" dirty="0"/>
              <a:t> (2009), by T. Hastie, R. </a:t>
            </a:r>
            <a:r>
              <a:rPr lang="en-US" sz="2000" dirty="0" err="1"/>
              <a:t>Tibshirani</a:t>
            </a:r>
            <a:r>
              <a:rPr lang="en-US" sz="2000" dirty="0"/>
              <a:t>, and J. </a:t>
            </a:r>
            <a:r>
              <a:rPr lang="en-US" sz="2000" dirty="0" smtClean="0"/>
              <a:t>Friedman.</a:t>
            </a:r>
          </a:p>
          <a:p>
            <a:pPr lvl="0"/>
            <a:endParaRPr lang="en-US" sz="2000" dirty="0" smtClean="0"/>
          </a:p>
          <a:p>
            <a:r>
              <a:rPr lang="en-US" sz="2000" i="1" dirty="0"/>
              <a:t>Learning from Data: A Short Course</a:t>
            </a:r>
            <a:r>
              <a:rPr lang="en-US" sz="2000" dirty="0"/>
              <a:t> (2012), by Y. Abu-</a:t>
            </a:r>
            <a:r>
              <a:rPr lang="en-US" sz="2000" dirty="0" err="1"/>
              <a:t>Mostafa</a:t>
            </a:r>
            <a:r>
              <a:rPr lang="en-US" sz="2000" dirty="0"/>
              <a:t>, M. </a:t>
            </a:r>
            <a:r>
              <a:rPr lang="en-US" sz="2000" dirty="0" err="1"/>
              <a:t>Magdon</a:t>
            </a:r>
            <a:r>
              <a:rPr lang="en-US" sz="2000" dirty="0"/>
              <a:t>-Ismail, and H. </a:t>
            </a:r>
            <a:r>
              <a:rPr lang="en-US" sz="2000" dirty="0" smtClean="0"/>
              <a:t>Lin.</a:t>
            </a:r>
          </a:p>
          <a:p>
            <a:endParaRPr lang="en-US" sz="2000" dirty="0"/>
          </a:p>
          <a:p>
            <a:pPr lvl="0"/>
            <a:r>
              <a:rPr lang="en-US" sz="2000" i="1" dirty="0"/>
              <a:t>Machine Learning: A Probabilistic Perspective</a:t>
            </a:r>
            <a:r>
              <a:rPr lang="en-US" sz="2000" dirty="0"/>
              <a:t> (2012), by K. </a:t>
            </a:r>
            <a:r>
              <a:rPr lang="en-US" sz="2000" dirty="0" smtClean="0"/>
              <a:t>Murphy.</a:t>
            </a:r>
            <a:endParaRPr lang="en-US" sz="2000" dirty="0"/>
          </a:p>
          <a:p>
            <a:endParaRPr lang="en-US" sz="2000" dirty="0"/>
          </a:p>
        </p:txBody>
      </p:sp>
      <p:sp>
        <p:nvSpPr>
          <p:cNvPr id="3" name="Title 2"/>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4971847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28600" y="1559437"/>
                <a:ext cx="8763000" cy="4114800"/>
              </a:xfrm>
            </p:spPr>
            <p:txBody>
              <a:bodyPr/>
              <a:lstStyle/>
              <a:p>
                <a:r>
                  <a:rPr lang="en-US" sz="2400" dirty="0" smtClean="0"/>
                  <a:t>Note that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i="1" smtClean="0">
                        <a:latin typeface="Cambria Math" panose="02040503050406030204" pitchFamily="18" charset="0"/>
                        <a:ea typeface="Cambria Math" panose="02040503050406030204" pitchFamily="18" charset="0"/>
                      </a:rPr>
                      <m:t>≥0</m:t>
                    </m:r>
                  </m:oMath>
                </a14:m>
                <a:r>
                  <a:rPr lang="en-US" sz="2400" dirty="0" smtClean="0"/>
                  <a:t> is a complexity parameter that controls the amount of shrinkage.</a:t>
                </a:r>
              </a:p>
              <a:p>
                <a:r>
                  <a:rPr lang="en-US" sz="2400" dirty="0" smtClean="0"/>
                  <a:t>The idea of penalizing by the sum-of-squares of the parameters is also used in neural networks, where it is known as </a:t>
                </a:r>
                <a:r>
                  <a:rPr lang="en-US" sz="2400" i="1" dirty="0" smtClean="0"/>
                  <a:t>weight decay</a:t>
                </a:r>
                <a:r>
                  <a:rPr lang="en-US" sz="2400" dirty="0" smtClean="0"/>
                  <a:t>.</a:t>
                </a:r>
              </a:p>
              <a:p>
                <a:r>
                  <a:rPr lang="en-US" sz="2400" dirty="0" smtClean="0"/>
                  <a:t>An equivalent way to write the ridge problem is:</a:t>
                </a:r>
                <a:endParaRPr lang="en-US" sz="24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28600" y="1559437"/>
                <a:ext cx="8763000" cy="4114800"/>
              </a:xfrm>
              <a:blipFill rotWithShape="0">
                <a:blip r:embed="rId2"/>
                <a:stretch>
                  <a:fillRect l="-348" t="-1185" r="-132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Ridge </a:t>
            </a:r>
            <a:r>
              <a:rPr lang="en-US" dirty="0" smtClean="0"/>
              <a:t>Regression (cont.)</a:t>
            </a:r>
            <a:endParaRPr lang="en-US" dirty="0"/>
          </a:p>
        </p:txBody>
      </p:sp>
      <p:pic>
        <p:nvPicPr>
          <p:cNvPr id="6" name="Picture 5"/>
          <p:cNvPicPr>
            <a:picLocks noChangeAspect="1"/>
          </p:cNvPicPr>
          <p:nvPr/>
        </p:nvPicPr>
        <p:blipFill>
          <a:blip r:embed="rId3"/>
          <a:stretch>
            <a:fillRect/>
          </a:stretch>
        </p:blipFill>
        <p:spPr>
          <a:xfrm>
            <a:off x="1524000" y="3657600"/>
            <a:ext cx="6216926" cy="2571750"/>
          </a:xfrm>
          <a:prstGeom prst="rect">
            <a:avLst/>
          </a:prstGeom>
        </p:spPr>
      </p:pic>
    </p:spTree>
    <p:extLst>
      <p:ext uri="{BB962C8B-B14F-4D97-AF65-F5344CB8AC3E}">
        <p14:creationId xmlns:p14="http://schemas.microsoft.com/office/powerpoint/2010/main" val="1304249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effect of this equation is to add a </a:t>
            </a:r>
            <a:r>
              <a:rPr lang="en-US" sz="2400" dirty="0" smtClean="0"/>
              <a:t>shrinkage penalty </a:t>
            </a:r>
            <a:r>
              <a:rPr lang="en-US" sz="2400" dirty="0"/>
              <a:t>of the form </a:t>
            </a:r>
          </a:p>
          <a:p>
            <a:endParaRPr lang="en-US" sz="2400" dirty="0"/>
          </a:p>
          <a:p>
            <a:pPr marL="0" indent="0">
              <a:buNone/>
            </a:pPr>
            <a:endParaRPr lang="en-US" sz="2400" dirty="0"/>
          </a:p>
          <a:p>
            <a:pPr marL="0" indent="0">
              <a:buNone/>
            </a:pPr>
            <a:r>
              <a:rPr lang="en-US" sz="2400" dirty="0" smtClean="0"/>
              <a:t>where </a:t>
            </a:r>
            <a:r>
              <a:rPr lang="en-US" sz="2400" dirty="0"/>
              <a:t>the tuning </a:t>
            </a:r>
            <a:r>
              <a:rPr lang="en-US" sz="2400" dirty="0" smtClean="0"/>
              <a:t>parameter </a:t>
            </a:r>
            <a:r>
              <a:rPr lang="el-GR" sz="2400" dirty="0" smtClean="0"/>
              <a:t>λ</a:t>
            </a:r>
            <a:r>
              <a:rPr lang="en-US" sz="2400" dirty="0" smtClean="0"/>
              <a:t> is </a:t>
            </a:r>
            <a:r>
              <a:rPr lang="en-US" sz="2400" dirty="0"/>
              <a:t>a positive value. </a:t>
            </a:r>
          </a:p>
          <a:p>
            <a:r>
              <a:rPr lang="en-US" sz="2400" dirty="0"/>
              <a:t>This has the effect of </a:t>
            </a:r>
            <a:r>
              <a:rPr lang="en-US" sz="2400" dirty="0" smtClean="0"/>
              <a:t>shrinking the estimated beta coefficients towards zero. It </a:t>
            </a:r>
            <a:r>
              <a:rPr lang="en-US" sz="2400" dirty="0"/>
              <a:t>turns out that such a constraint should improve the fit, because shrinking the coefficients can significantly reduce their </a:t>
            </a:r>
            <a:r>
              <a:rPr lang="en-US" sz="2400" dirty="0" smtClean="0"/>
              <a:t>variance.</a:t>
            </a:r>
            <a:endParaRPr lang="en-US" sz="2400" dirty="0" smtClean="0"/>
          </a:p>
          <a:p>
            <a:endParaRPr lang="en-US" sz="1100" dirty="0"/>
          </a:p>
          <a:p>
            <a:r>
              <a:rPr lang="en-US" sz="2400" dirty="0" smtClean="0"/>
              <a:t>Note that when </a:t>
            </a:r>
            <a:r>
              <a:rPr lang="el-GR" sz="2400" dirty="0" smtClean="0"/>
              <a:t>λ</a:t>
            </a:r>
            <a:r>
              <a:rPr lang="en-US" sz="2400" dirty="0"/>
              <a:t> </a:t>
            </a:r>
            <a:r>
              <a:rPr lang="en-US" sz="2400" dirty="0" smtClean="0"/>
              <a:t>= 0, the penalty term as no effect, and ridge regression will procedure the OLS estimates. Thus, selecting a good value for </a:t>
            </a:r>
            <a:r>
              <a:rPr lang="el-GR" sz="2400" dirty="0" smtClean="0"/>
              <a:t>λ</a:t>
            </a:r>
            <a:r>
              <a:rPr lang="en-US" sz="2400" dirty="0" smtClean="0"/>
              <a:t> is critical (can use cross-validation for this).</a:t>
            </a:r>
            <a:endParaRPr lang="en-US" sz="2400" dirty="0"/>
          </a:p>
          <a:p>
            <a:endParaRPr lang="en-US" sz="2400" dirty="0"/>
          </a:p>
        </p:txBody>
      </p:sp>
      <p:sp>
        <p:nvSpPr>
          <p:cNvPr id="3" name="Title 2"/>
          <p:cNvSpPr>
            <a:spLocks noGrp="1"/>
          </p:cNvSpPr>
          <p:nvPr>
            <p:ph type="title"/>
          </p:nvPr>
        </p:nvSpPr>
        <p:spPr/>
        <p:txBody>
          <a:bodyPr/>
          <a:lstStyle/>
          <a:p>
            <a:r>
              <a:rPr lang="en-US" dirty="0" smtClean="0"/>
              <a:t>Ridge Regression (cont.)</a:t>
            </a:r>
            <a:endParaRPr lang="en-US" dirty="0"/>
          </a:p>
        </p:txBody>
      </p:sp>
      <p:pic>
        <p:nvPicPr>
          <p:cNvPr id="4" name="Picture 3"/>
          <p:cNvPicPr>
            <a:picLocks noChangeAspect="1"/>
          </p:cNvPicPr>
          <p:nvPr/>
        </p:nvPicPr>
        <p:blipFill>
          <a:blip r:embed="rId2"/>
          <a:stretch>
            <a:fillRect/>
          </a:stretch>
        </p:blipFill>
        <p:spPr>
          <a:xfrm>
            <a:off x="4164053" y="2082125"/>
            <a:ext cx="1172600" cy="986049"/>
          </a:xfrm>
          <a:prstGeom prst="rect">
            <a:avLst/>
          </a:prstGeom>
        </p:spPr>
      </p:pic>
    </p:spTree>
    <p:extLst>
      <p:ext uri="{BB962C8B-B14F-4D97-AF65-F5344CB8AC3E}">
        <p14:creationId xmlns:p14="http://schemas.microsoft.com/office/powerpoint/2010/main" val="1388098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76400"/>
            <a:ext cx="4800600" cy="4114800"/>
          </a:xfrm>
        </p:spPr>
        <p:txBody>
          <a:bodyPr/>
          <a:lstStyle/>
          <a:p>
            <a:r>
              <a:rPr lang="en-US" sz="2400" dirty="0" smtClean="0"/>
              <a:t>As </a:t>
            </a:r>
            <a:r>
              <a:rPr lang="el-GR" sz="2400" dirty="0" smtClean="0"/>
              <a:t>λ</a:t>
            </a:r>
            <a:r>
              <a:rPr lang="en-US" sz="2400" dirty="0" smtClean="0"/>
              <a:t> increases, the standardized ridge regression coefficients shrinks towards zero. </a:t>
            </a:r>
          </a:p>
          <a:p>
            <a:endParaRPr lang="en-US" sz="2400" dirty="0"/>
          </a:p>
          <a:p>
            <a:r>
              <a:rPr lang="en-US" sz="2400" dirty="0" smtClean="0"/>
              <a:t>Thus, when </a:t>
            </a:r>
            <a:r>
              <a:rPr lang="el-GR" sz="2400" dirty="0" smtClean="0"/>
              <a:t>λ</a:t>
            </a:r>
            <a:r>
              <a:rPr lang="en-US" sz="2400" dirty="0" smtClean="0"/>
              <a:t> is extremely large, then all of the ridge coefficient estimates are basically zero; this corresponds to the </a:t>
            </a:r>
            <a:r>
              <a:rPr lang="en-US" sz="2400" i="1" dirty="0" smtClean="0"/>
              <a:t>null model</a:t>
            </a:r>
            <a:r>
              <a:rPr lang="en-US" sz="2400" dirty="0" smtClean="0"/>
              <a:t> that contains no predictors.</a:t>
            </a:r>
            <a:endParaRPr lang="en-US" sz="2400" dirty="0"/>
          </a:p>
        </p:txBody>
      </p:sp>
      <p:sp>
        <p:nvSpPr>
          <p:cNvPr id="3" name="Title 2"/>
          <p:cNvSpPr>
            <a:spLocks noGrp="1"/>
          </p:cNvSpPr>
          <p:nvPr>
            <p:ph type="title"/>
          </p:nvPr>
        </p:nvSpPr>
        <p:spPr/>
        <p:txBody>
          <a:bodyPr/>
          <a:lstStyle/>
          <a:p>
            <a:r>
              <a:rPr lang="en-US" dirty="0" smtClean="0"/>
              <a:t>Ridge Regression (cont.)</a:t>
            </a:r>
            <a:endParaRPr lang="en-US" dirty="0"/>
          </a:p>
        </p:txBody>
      </p:sp>
      <p:pic>
        <p:nvPicPr>
          <p:cNvPr id="4" name="Picture 3" descr="6.4.pdf"/>
          <p:cNvPicPr>
            <a:picLocks noChangeAspect="1"/>
          </p:cNvPicPr>
          <p:nvPr/>
        </p:nvPicPr>
        <p:blipFill rotWithShape="1">
          <a:blip r:embed="rId2">
            <a:extLst>
              <a:ext uri="{28A0092B-C50C-407E-A947-70E740481C1C}">
                <a14:useLocalDpi xmlns:a14="http://schemas.microsoft.com/office/drawing/2010/main" val="0"/>
              </a:ext>
            </a:extLst>
          </a:blip>
          <a:srcRect r="50366"/>
          <a:stretch/>
        </p:blipFill>
        <p:spPr>
          <a:xfrm>
            <a:off x="5334000" y="1828800"/>
            <a:ext cx="3700044" cy="3733800"/>
          </a:xfrm>
          <a:prstGeom prst="rect">
            <a:avLst/>
          </a:prstGeom>
        </p:spPr>
      </p:pic>
    </p:spTree>
    <p:extLst>
      <p:ext uri="{BB962C8B-B14F-4D97-AF65-F5344CB8AC3E}">
        <p14:creationId xmlns:p14="http://schemas.microsoft.com/office/powerpoint/2010/main" val="2996914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The standard OLS coefficient estimates are </a:t>
            </a:r>
            <a:r>
              <a:rPr lang="en-US" sz="2400" i="1" dirty="0" smtClean="0"/>
              <a:t>scale </a:t>
            </a:r>
            <a:r>
              <a:rPr lang="en-US" sz="2400" i="1" dirty="0" err="1" smtClean="0"/>
              <a:t>equivariant</a:t>
            </a:r>
            <a:r>
              <a:rPr lang="en-US" sz="2400" dirty="0" smtClean="0"/>
              <a:t>.</a:t>
            </a:r>
          </a:p>
          <a:p>
            <a:endParaRPr lang="en-US" sz="2400" dirty="0"/>
          </a:p>
          <a:p>
            <a:r>
              <a:rPr lang="en-US" sz="2400" dirty="0" smtClean="0"/>
              <a:t>However, the ridge regression coefficient estimates can change </a:t>
            </a:r>
            <a:r>
              <a:rPr lang="en-US" sz="2400" i="1" dirty="0" smtClean="0"/>
              <a:t>substantially</a:t>
            </a:r>
            <a:r>
              <a:rPr lang="en-US" sz="2400" dirty="0" smtClean="0"/>
              <a:t> when multiplying a given predictor by a constant, due to the sum of squared coefficients term in the penalty part of the ridge regression objective function.</a:t>
            </a:r>
          </a:p>
          <a:p>
            <a:endParaRPr lang="en-US" sz="2400" dirty="0"/>
          </a:p>
          <a:p>
            <a:r>
              <a:rPr lang="en-US" sz="2400" dirty="0" smtClean="0"/>
              <a:t>Thus, it is best to apply ridge regression after </a:t>
            </a:r>
            <a:r>
              <a:rPr lang="en-US" sz="2400" i="1" dirty="0" smtClean="0"/>
              <a:t>standardizing the predictors</a:t>
            </a:r>
            <a:r>
              <a:rPr lang="en-US" sz="2400" dirty="0" smtClean="0"/>
              <a:t>:</a:t>
            </a:r>
            <a:endParaRPr lang="en-US" sz="2400" dirty="0"/>
          </a:p>
        </p:txBody>
      </p:sp>
      <p:sp>
        <p:nvSpPr>
          <p:cNvPr id="3" name="Title 2"/>
          <p:cNvSpPr>
            <a:spLocks noGrp="1"/>
          </p:cNvSpPr>
          <p:nvPr>
            <p:ph type="title"/>
          </p:nvPr>
        </p:nvSpPr>
        <p:spPr/>
        <p:txBody>
          <a:bodyPr/>
          <a:lstStyle/>
          <a:p>
            <a:r>
              <a:rPr lang="en-US" dirty="0" smtClean="0"/>
              <a:t>Ridge Regression (cont.)</a:t>
            </a:r>
            <a:endParaRPr lang="en-US" dirty="0"/>
          </a:p>
        </p:txBody>
      </p:sp>
      <p:pic>
        <p:nvPicPr>
          <p:cNvPr id="4" name="Picture 3"/>
          <p:cNvPicPr>
            <a:picLocks noChangeAspect="1"/>
          </p:cNvPicPr>
          <p:nvPr/>
        </p:nvPicPr>
        <p:blipFill>
          <a:blip r:embed="rId2"/>
          <a:stretch>
            <a:fillRect/>
          </a:stretch>
        </p:blipFill>
        <p:spPr>
          <a:xfrm>
            <a:off x="3114675" y="5181600"/>
            <a:ext cx="3067050" cy="971550"/>
          </a:xfrm>
          <a:prstGeom prst="rect">
            <a:avLst/>
          </a:prstGeom>
        </p:spPr>
      </p:pic>
    </p:spTree>
    <p:extLst>
      <p:ext uri="{BB962C8B-B14F-4D97-AF65-F5344CB8AC3E}">
        <p14:creationId xmlns:p14="http://schemas.microsoft.com/office/powerpoint/2010/main" val="2605377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It turns out that the OLS estimates generally have low bias but can be highly variable. In particular when </a:t>
            </a:r>
            <a:r>
              <a:rPr lang="en-US" sz="2400" i="1" dirty="0"/>
              <a:t>n</a:t>
            </a:r>
            <a:r>
              <a:rPr lang="en-US" sz="2400" dirty="0"/>
              <a:t> and </a:t>
            </a:r>
            <a:r>
              <a:rPr lang="en-US" sz="2400" i="1" dirty="0"/>
              <a:t>p</a:t>
            </a:r>
            <a:r>
              <a:rPr lang="en-US" sz="2400" dirty="0"/>
              <a:t> are of similar size or when </a:t>
            </a:r>
            <a:r>
              <a:rPr lang="en-US" sz="2400" i="1" dirty="0"/>
              <a:t>n</a:t>
            </a:r>
            <a:r>
              <a:rPr lang="en-US" sz="2400" dirty="0"/>
              <a:t> &lt; </a:t>
            </a:r>
            <a:r>
              <a:rPr lang="en-US" sz="2400" i="1" dirty="0"/>
              <a:t>p</a:t>
            </a:r>
            <a:r>
              <a:rPr lang="en-US" sz="2400" dirty="0"/>
              <a:t>, then the OLS estimates will be extremely variable </a:t>
            </a:r>
          </a:p>
          <a:p>
            <a:endParaRPr lang="en-US" sz="2400" dirty="0"/>
          </a:p>
          <a:p>
            <a:r>
              <a:rPr lang="en-US" sz="2400" dirty="0"/>
              <a:t>The penalty term makes the ridge regression estimates </a:t>
            </a:r>
            <a:r>
              <a:rPr lang="en-US" sz="2400" i="1" dirty="0"/>
              <a:t>biased</a:t>
            </a:r>
            <a:r>
              <a:rPr lang="en-US" sz="2400" dirty="0"/>
              <a:t> </a:t>
            </a:r>
            <a:r>
              <a:rPr lang="en-US" sz="2400" dirty="0" smtClean="0"/>
              <a:t>but </a:t>
            </a:r>
            <a:r>
              <a:rPr lang="en-US" sz="2400" dirty="0"/>
              <a:t>can also substantially reduce variance</a:t>
            </a:r>
          </a:p>
          <a:p>
            <a:endParaRPr lang="en-US" sz="2400" dirty="0"/>
          </a:p>
          <a:p>
            <a:r>
              <a:rPr lang="en-US" sz="2400" dirty="0" smtClean="0"/>
              <a:t>As a result, </a:t>
            </a:r>
            <a:r>
              <a:rPr lang="en-US" sz="2400" dirty="0"/>
              <a:t>there is a </a:t>
            </a:r>
            <a:r>
              <a:rPr lang="en-US" sz="2400" dirty="0" smtClean="0"/>
              <a:t>bias/variance trade-off.</a:t>
            </a:r>
            <a:endParaRPr lang="en-US" sz="2400" dirty="0"/>
          </a:p>
          <a:p>
            <a:endParaRPr lang="en-US" sz="2400" dirty="0"/>
          </a:p>
        </p:txBody>
      </p:sp>
      <p:sp>
        <p:nvSpPr>
          <p:cNvPr id="3" name="Title 2"/>
          <p:cNvSpPr>
            <a:spLocks noGrp="1"/>
          </p:cNvSpPr>
          <p:nvPr>
            <p:ph type="title"/>
          </p:nvPr>
        </p:nvSpPr>
        <p:spPr/>
        <p:txBody>
          <a:bodyPr/>
          <a:lstStyle/>
          <a:p>
            <a:r>
              <a:rPr lang="en-US" dirty="0" smtClean="0"/>
              <a:t>Ridge Regression (cont.)</a:t>
            </a:r>
            <a:endParaRPr lang="en-US" dirty="0"/>
          </a:p>
        </p:txBody>
      </p:sp>
    </p:spTree>
    <p:extLst>
      <p:ext uri="{BB962C8B-B14F-4D97-AF65-F5344CB8AC3E}">
        <p14:creationId xmlns:p14="http://schemas.microsoft.com/office/powerpoint/2010/main" val="2990110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0" y="2209800"/>
            <a:ext cx="3733800" cy="4114800"/>
          </a:xfrm>
        </p:spPr>
        <p:txBody>
          <a:bodyPr/>
          <a:lstStyle/>
          <a:p>
            <a:r>
              <a:rPr lang="en-US" sz="2400" dirty="0" smtClean="0"/>
              <a:t>Black = Bias</a:t>
            </a:r>
          </a:p>
          <a:p>
            <a:r>
              <a:rPr lang="en-US" sz="2400" dirty="0" smtClean="0"/>
              <a:t>Green = Variance</a:t>
            </a:r>
          </a:p>
          <a:p>
            <a:r>
              <a:rPr lang="en-US" sz="2400" dirty="0" smtClean="0"/>
              <a:t>Purple = MSE</a:t>
            </a:r>
          </a:p>
          <a:p>
            <a:endParaRPr lang="en-US" sz="2400" dirty="0" smtClean="0"/>
          </a:p>
          <a:p>
            <a:r>
              <a:rPr lang="en-US" sz="2400" dirty="0" smtClean="0"/>
              <a:t>Increased </a:t>
            </a:r>
            <a:r>
              <a:rPr lang="el-GR" sz="2400" dirty="0" smtClean="0"/>
              <a:t>λ</a:t>
            </a:r>
            <a:r>
              <a:rPr lang="en-US" sz="2400" dirty="0" smtClean="0"/>
              <a:t> leads to increased bias but decreased variance</a:t>
            </a:r>
            <a:endParaRPr lang="en-US" sz="2400" dirty="0"/>
          </a:p>
        </p:txBody>
      </p:sp>
      <p:sp>
        <p:nvSpPr>
          <p:cNvPr id="3" name="Title 2"/>
          <p:cNvSpPr>
            <a:spLocks noGrp="1"/>
          </p:cNvSpPr>
          <p:nvPr>
            <p:ph type="title"/>
          </p:nvPr>
        </p:nvSpPr>
        <p:spPr/>
        <p:txBody>
          <a:bodyPr/>
          <a:lstStyle/>
          <a:p>
            <a:r>
              <a:rPr lang="en-US" dirty="0" smtClean="0"/>
              <a:t>Ridge Regression (cont.)</a:t>
            </a:r>
            <a:endParaRPr lang="en-US" dirty="0"/>
          </a:p>
        </p:txBody>
      </p:sp>
      <p:pic>
        <p:nvPicPr>
          <p:cNvPr id="4" name="Picture 3" descr="6.5.pdf"/>
          <p:cNvPicPr>
            <a:picLocks noChangeAspect="1"/>
          </p:cNvPicPr>
          <p:nvPr/>
        </p:nvPicPr>
        <p:blipFill rotWithShape="1">
          <a:blip r:embed="rId2">
            <a:extLst>
              <a:ext uri="{28A0092B-C50C-407E-A947-70E740481C1C}">
                <a14:useLocalDpi xmlns:a14="http://schemas.microsoft.com/office/drawing/2010/main" val="0"/>
              </a:ext>
            </a:extLst>
          </a:blip>
          <a:srcRect r="50508"/>
          <a:stretch/>
        </p:blipFill>
        <p:spPr>
          <a:xfrm>
            <a:off x="228600" y="1600200"/>
            <a:ext cx="4219668" cy="3886200"/>
          </a:xfrm>
          <a:prstGeom prst="rect">
            <a:avLst/>
          </a:prstGeom>
        </p:spPr>
      </p:pic>
    </p:spTree>
    <p:extLst>
      <p:ext uri="{BB962C8B-B14F-4D97-AF65-F5344CB8AC3E}">
        <p14:creationId xmlns:p14="http://schemas.microsoft.com/office/powerpoint/2010/main" val="3751709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48200" y="1828800"/>
            <a:ext cx="4267200" cy="4114800"/>
          </a:xfrm>
        </p:spPr>
        <p:txBody>
          <a:bodyPr/>
          <a:lstStyle/>
          <a:p>
            <a:r>
              <a:rPr lang="en-US" sz="2400" dirty="0"/>
              <a:t>In general, the ridge regression estimates will be more biased than the OLS ones but have lower </a:t>
            </a:r>
            <a:r>
              <a:rPr lang="en-US" sz="2400" dirty="0" smtClean="0"/>
              <a:t>variance.</a:t>
            </a:r>
            <a:endParaRPr lang="en-US" sz="2400" dirty="0"/>
          </a:p>
          <a:p>
            <a:pPr marL="0" indent="0">
              <a:buNone/>
            </a:pPr>
            <a:endParaRPr lang="en-US" sz="2400" dirty="0"/>
          </a:p>
          <a:p>
            <a:r>
              <a:rPr lang="en-US" sz="2400" dirty="0"/>
              <a:t>Ridge regression will work best in situations where the OLS estimates have high </a:t>
            </a:r>
            <a:r>
              <a:rPr lang="en-US" sz="2400" dirty="0" smtClean="0"/>
              <a:t>variance.</a:t>
            </a:r>
            <a:endParaRPr lang="en-US" sz="2400" dirty="0"/>
          </a:p>
          <a:p>
            <a:endParaRPr lang="en-US" sz="2400" dirty="0"/>
          </a:p>
        </p:txBody>
      </p:sp>
      <p:sp>
        <p:nvSpPr>
          <p:cNvPr id="3" name="Title 2"/>
          <p:cNvSpPr>
            <a:spLocks noGrp="1"/>
          </p:cNvSpPr>
          <p:nvPr>
            <p:ph type="title"/>
          </p:nvPr>
        </p:nvSpPr>
        <p:spPr/>
        <p:txBody>
          <a:bodyPr/>
          <a:lstStyle/>
          <a:p>
            <a:r>
              <a:rPr lang="en-US" dirty="0" smtClean="0"/>
              <a:t>Ridge Regression (cont.)</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21053" t="32217" r="15088" b="37547"/>
          <a:stretch>
            <a:fillRect/>
          </a:stretch>
        </p:blipFill>
        <p:spPr bwMode="auto">
          <a:xfrm>
            <a:off x="152400" y="2209800"/>
            <a:ext cx="4343400" cy="2911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41383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400" b="1" dirty="0" smtClean="0"/>
              <a:t>Computational Advantages of Ridge Regression</a:t>
            </a:r>
          </a:p>
          <a:p>
            <a:r>
              <a:rPr lang="en-US" sz="2400" dirty="0" smtClean="0"/>
              <a:t>If </a:t>
            </a:r>
            <a:r>
              <a:rPr lang="en-US" sz="2400" i="1" dirty="0"/>
              <a:t>p</a:t>
            </a:r>
            <a:r>
              <a:rPr lang="en-US" sz="2400" dirty="0"/>
              <a:t> is large, then using the best subset selection approach requires searching through enormous numbers of possible </a:t>
            </a:r>
            <a:r>
              <a:rPr lang="en-US" sz="2400" dirty="0" smtClean="0"/>
              <a:t>models.</a:t>
            </a:r>
            <a:endParaRPr lang="en-US" sz="2400" dirty="0"/>
          </a:p>
          <a:p>
            <a:endParaRPr lang="en-US" sz="2400" dirty="0"/>
          </a:p>
          <a:p>
            <a:r>
              <a:rPr lang="en-US" sz="2400" dirty="0"/>
              <a:t>With </a:t>
            </a:r>
            <a:r>
              <a:rPr lang="en-US" sz="2400" dirty="0" smtClean="0"/>
              <a:t>ridge regression</a:t>
            </a:r>
            <a:r>
              <a:rPr lang="en-US" sz="2400" dirty="0"/>
              <a:t>, for any </a:t>
            </a:r>
            <a:r>
              <a:rPr lang="en-US" sz="2400" dirty="0" smtClean="0"/>
              <a:t>given </a:t>
            </a:r>
            <a:r>
              <a:rPr lang="el-GR" sz="2400" dirty="0" smtClean="0"/>
              <a:t>λ</a:t>
            </a:r>
            <a:r>
              <a:rPr lang="en-US" sz="2400" dirty="0" smtClean="0"/>
              <a:t> we </a:t>
            </a:r>
            <a:r>
              <a:rPr lang="en-US" sz="2400" dirty="0"/>
              <a:t>only need to fit one model and the computations turn out to be very </a:t>
            </a:r>
            <a:r>
              <a:rPr lang="en-US" sz="2400" dirty="0" smtClean="0"/>
              <a:t>simple.</a:t>
            </a:r>
            <a:endParaRPr lang="en-US" sz="2400" dirty="0"/>
          </a:p>
          <a:p>
            <a:endParaRPr lang="en-US" sz="2400" dirty="0"/>
          </a:p>
          <a:p>
            <a:r>
              <a:rPr lang="en-US" sz="2400" dirty="0"/>
              <a:t>Ridge </a:t>
            </a:r>
            <a:r>
              <a:rPr lang="en-US" sz="2400" dirty="0" smtClean="0"/>
              <a:t>regression </a:t>
            </a:r>
            <a:r>
              <a:rPr lang="en-US" sz="2400" dirty="0"/>
              <a:t>can even be used when </a:t>
            </a:r>
            <a:r>
              <a:rPr lang="en-US" sz="2400" i="1" dirty="0" smtClean="0"/>
              <a:t>p</a:t>
            </a:r>
            <a:r>
              <a:rPr lang="en-US" sz="2400" dirty="0" smtClean="0"/>
              <a:t> </a:t>
            </a:r>
            <a:r>
              <a:rPr lang="en-US" sz="2400" dirty="0"/>
              <a:t>&gt; </a:t>
            </a:r>
            <a:r>
              <a:rPr lang="en-US" sz="2400" i="1" dirty="0"/>
              <a:t>n</a:t>
            </a:r>
            <a:r>
              <a:rPr lang="en-US" sz="2400" dirty="0"/>
              <a:t>, a situation where OLS fails </a:t>
            </a:r>
            <a:r>
              <a:rPr lang="en-US" sz="2400" dirty="0" smtClean="0"/>
              <a:t>completely</a:t>
            </a:r>
            <a:r>
              <a:rPr lang="en-US" sz="2400" dirty="0"/>
              <a:t> </a:t>
            </a:r>
            <a:r>
              <a:rPr lang="en-US" sz="2400" dirty="0" smtClean="0"/>
              <a:t>(i.e. OLS estimates do not even have a unique solution).   </a:t>
            </a:r>
            <a:endParaRPr lang="en-US" sz="2400" dirty="0"/>
          </a:p>
          <a:p>
            <a:endParaRPr lang="en-US" sz="2400" dirty="0"/>
          </a:p>
        </p:txBody>
      </p:sp>
      <p:sp>
        <p:nvSpPr>
          <p:cNvPr id="3" name="Title 2"/>
          <p:cNvSpPr>
            <a:spLocks noGrp="1"/>
          </p:cNvSpPr>
          <p:nvPr>
            <p:ph type="title"/>
          </p:nvPr>
        </p:nvSpPr>
        <p:spPr/>
        <p:txBody>
          <a:bodyPr/>
          <a:lstStyle/>
          <a:p>
            <a:r>
              <a:rPr lang="en-US" dirty="0" smtClean="0"/>
              <a:t>Ridge Regression (cont.)</a:t>
            </a:r>
            <a:endParaRPr lang="en-US" dirty="0"/>
          </a:p>
        </p:txBody>
      </p:sp>
    </p:spTree>
    <p:extLst>
      <p:ext uri="{BB962C8B-B14F-4D97-AF65-F5344CB8AC3E}">
        <p14:creationId xmlns:p14="http://schemas.microsoft.com/office/powerpoint/2010/main" val="149245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59437"/>
            <a:ext cx="8763000" cy="4114800"/>
          </a:xfrm>
        </p:spPr>
        <p:txBody>
          <a:bodyPr/>
          <a:lstStyle/>
          <a:p>
            <a:r>
              <a:rPr lang="en-US" sz="2400" dirty="0" smtClean="0"/>
              <a:t>In matrix form:</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The solution adds a positive constant to the diagonal of </a:t>
            </a:r>
            <a:r>
              <a:rPr lang="en-US" sz="2400" b="1" dirty="0" smtClean="0"/>
              <a:t>X</a:t>
            </a:r>
            <a:r>
              <a:rPr lang="en-US" sz="2400" baseline="30000" dirty="0" smtClean="0"/>
              <a:t>T</a:t>
            </a:r>
            <a:r>
              <a:rPr lang="en-US" sz="2400" b="1" dirty="0" smtClean="0"/>
              <a:t>X</a:t>
            </a:r>
            <a:r>
              <a:rPr lang="en-US" sz="2400" dirty="0" smtClean="0"/>
              <a:t> before inversion (making the problem non-singular).</a:t>
            </a:r>
          </a:p>
          <a:p>
            <a:endParaRPr lang="en-US" sz="2400" dirty="0"/>
          </a:p>
          <a:p>
            <a:r>
              <a:rPr lang="en-US" sz="2400" dirty="0" smtClean="0"/>
              <a:t>The </a:t>
            </a:r>
            <a:r>
              <a:rPr lang="en-US" sz="2400" i="1" dirty="0" smtClean="0"/>
              <a:t>singular value decomposition</a:t>
            </a:r>
            <a:r>
              <a:rPr lang="en-US" sz="2400" dirty="0" smtClean="0"/>
              <a:t> (SVD) of the centered matrix </a:t>
            </a:r>
            <a:r>
              <a:rPr lang="en-US" sz="2400" b="1" dirty="0" smtClean="0"/>
              <a:t>X</a:t>
            </a:r>
            <a:r>
              <a:rPr lang="en-US" sz="2400" dirty="0" smtClean="0"/>
              <a:t> gives us some additional insight into the nature of ridge regression.</a:t>
            </a:r>
            <a:endParaRPr lang="en-US" sz="2400" dirty="0"/>
          </a:p>
        </p:txBody>
      </p:sp>
      <p:sp>
        <p:nvSpPr>
          <p:cNvPr id="3" name="Title 2"/>
          <p:cNvSpPr>
            <a:spLocks noGrp="1"/>
          </p:cNvSpPr>
          <p:nvPr>
            <p:ph type="title"/>
          </p:nvPr>
        </p:nvSpPr>
        <p:spPr/>
        <p:txBody>
          <a:bodyPr/>
          <a:lstStyle/>
          <a:p>
            <a:r>
              <a:rPr lang="en-US" dirty="0" smtClean="0"/>
              <a:t>Ridge </a:t>
            </a:r>
            <a:r>
              <a:rPr lang="en-US" dirty="0" smtClean="0"/>
              <a:t>Regression (cont.)</a:t>
            </a:r>
            <a:endParaRPr lang="en-US" dirty="0"/>
          </a:p>
        </p:txBody>
      </p:sp>
      <p:pic>
        <p:nvPicPr>
          <p:cNvPr id="4" name="Picture 3"/>
          <p:cNvPicPr>
            <a:picLocks noChangeAspect="1"/>
          </p:cNvPicPr>
          <p:nvPr/>
        </p:nvPicPr>
        <p:blipFill>
          <a:blip r:embed="rId2"/>
          <a:stretch>
            <a:fillRect/>
          </a:stretch>
        </p:blipFill>
        <p:spPr>
          <a:xfrm>
            <a:off x="762000" y="1943100"/>
            <a:ext cx="7467600" cy="2095500"/>
          </a:xfrm>
          <a:prstGeom prst="rect">
            <a:avLst/>
          </a:prstGeom>
        </p:spPr>
      </p:pic>
    </p:spTree>
    <p:extLst>
      <p:ext uri="{BB962C8B-B14F-4D97-AF65-F5344CB8AC3E}">
        <p14:creationId xmlns:p14="http://schemas.microsoft.com/office/powerpoint/2010/main" val="1584626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28600" y="1559437"/>
                <a:ext cx="8763000" cy="4114800"/>
              </a:xfrm>
            </p:spPr>
            <p:txBody>
              <a:bodyPr/>
              <a:lstStyle/>
              <a:p>
                <a:r>
                  <a:rPr lang="en-US" sz="2400" dirty="0" smtClean="0"/>
                  <a:t>The SVD of the </a:t>
                </a:r>
                <a:r>
                  <a:rPr lang="en-US" sz="2400" i="1" dirty="0" smtClean="0"/>
                  <a:t>N </a:t>
                </a:r>
                <a:r>
                  <a:rPr lang="en-US" sz="2400" dirty="0" smtClean="0"/>
                  <a:t>x </a:t>
                </a:r>
                <a:r>
                  <a:rPr lang="en-US" sz="2400" i="1" dirty="0" smtClean="0"/>
                  <a:t>p</a:t>
                </a:r>
                <a:r>
                  <a:rPr lang="en-US" sz="2400" dirty="0" smtClean="0"/>
                  <a:t> matrix </a:t>
                </a:r>
                <a:r>
                  <a:rPr lang="en-US" sz="2400" b="1" dirty="0" smtClean="0"/>
                  <a:t>X</a:t>
                </a:r>
                <a:r>
                  <a:rPr lang="en-US" sz="2400" dirty="0" smtClean="0"/>
                  <a:t> has the form </a:t>
                </a:r>
                <a:r>
                  <a:rPr lang="en-US" sz="2400" b="1" dirty="0" smtClean="0"/>
                  <a:t>X = UDV</a:t>
                </a:r>
                <a:r>
                  <a:rPr lang="en-US" sz="2400" i="1" baseline="30000" dirty="0" smtClean="0"/>
                  <a:t>T</a:t>
                </a:r>
                <a:endParaRPr lang="en-US" sz="2400" baseline="30000" dirty="0" smtClean="0"/>
              </a:p>
              <a:p>
                <a:endParaRPr lang="en-US" sz="2400" dirty="0" smtClean="0"/>
              </a:p>
              <a:p>
                <a:r>
                  <a:rPr lang="en-US" sz="2400" dirty="0" smtClean="0"/>
                  <a:t>Here, </a:t>
                </a:r>
                <a:r>
                  <a:rPr lang="en-US" sz="2400" b="1" dirty="0" smtClean="0"/>
                  <a:t>U </a:t>
                </a:r>
                <a:r>
                  <a:rPr lang="en-US" sz="2400" dirty="0" smtClean="0"/>
                  <a:t>and </a:t>
                </a:r>
                <a:r>
                  <a:rPr lang="en-US" sz="2400" b="1" dirty="0" smtClean="0"/>
                  <a:t>V</a:t>
                </a:r>
                <a:r>
                  <a:rPr lang="en-US" sz="2400" dirty="0" smtClean="0"/>
                  <a:t> are </a:t>
                </a:r>
                <a:r>
                  <a:rPr lang="en-US" sz="2400" i="1" dirty="0"/>
                  <a:t>N </a:t>
                </a:r>
                <a:r>
                  <a:rPr lang="en-US" sz="2400" dirty="0"/>
                  <a:t>x </a:t>
                </a:r>
                <a:r>
                  <a:rPr lang="en-US" sz="2400" i="1" dirty="0"/>
                  <a:t>p</a:t>
                </a:r>
                <a:r>
                  <a:rPr lang="en-US" sz="2400" dirty="0"/>
                  <a:t> </a:t>
                </a:r>
                <a:r>
                  <a:rPr lang="en-US" sz="2400" dirty="0" smtClean="0"/>
                  <a:t>and </a:t>
                </a:r>
                <a:r>
                  <a:rPr lang="en-US" sz="2400" i="1" dirty="0" smtClean="0"/>
                  <a:t>p</a:t>
                </a:r>
                <a:r>
                  <a:rPr lang="en-US" sz="2400" dirty="0" smtClean="0"/>
                  <a:t> x </a:t>
                </a:r>
                <a:r>
                  <a:rPr lang="en-US" sz="2400" i="1" dirty="0" smtClean="0"/>
                  <a:t>p</a:t>
                </a:r>
                <a:r>
                  <a:rPr lang="en-US" sz="2400" dirty="0" smtClean="0"/>
                  <a:t> orthogonal matrices, with the columns of </a:t>
                </a:r>
                <a:r>
                  <a:rPr lang="en-US" sz="2400" b="1" dirty="0" smtClean="0"/>
                  <a:t>U</a:t>
                </a:r>
                <a:r>
                  <a:rPr lang="en-US" sz="2400" dirty="0" smtClean="0"/>
                  <a:t> spanning the column space of </a:t>
                </a:r>
                <a:r>
                  <a:rPr lang="en-US" sz="2400" b="1" dirty="0" smtClean="0"/>
                  <a:t>X</a:t>
                </a:r>
                <a:r>
                  <a:rPr lang="en-US" sz="2400" dirty="0" smtClean="0"/>
                  <a:t>, and the columns of </a:t>
                </a:r>
                <a:r>
                  <a:rPr lang="en-US" sz="2400" b="1" dirty="0" smtClean="0"/>
                  <a:t>V</a:t>
                </a:r>
                <a:r>
                  <a:rPr lang="en-US" sz="2400" dirty="0" smtClean="0"/>
                  <a:t> spanning the row space.</a:t>
                </a:r>
              </a:p>
              <a:p>
                <a:endParaRPr lang="en-US" sz="2400" dirty="0"/>
              </a:p>
              <a:p>
                <a:r>
                  <a:rPr lang="en-US" sz="2400" b="1" dirty="0" smtClean="0"/>
                  <a:t>D</a:t>
                </a:r>
                <a:r>
                  <a:rPr lang="en-US" sz="2400" dirty="0" smtClean="0"/>
                  <a:t> is a </a:t>
                </a:r>
                <a:r>
                  <a:rPr lang="en-US" sz="2400" i="1" dirty="0" smtClean="0"/>
                  <a:t>p</a:t>
                </a:r>
                <a:r>
                  <a:rPr lang="en-US" sz="2400" dirty="0" smtClean="0"/>
                  <a:t> x </a:t>
                </a:r>
                <a:r>
                  <a:rPr lang="en-US" sz="2400" i="1" dirty="0" smtClean="0"/>
                  <a:t>p</a:t>
                </a:r>
                <a:r>
                  <a:rPr lang="en-US" sz="2400" dirty="0" smtClean="0"/>
                  <a:t> diagonal matrix, with diagonal entries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𝑑</m:t>
                        </m:r>
                      </m:e>
                      <m:sub>
                        <m:r>
                          <a:rPr lang="en-US" sz="2400" b="0" i="1" smtClean="0">
                            <a:latin typeface="Cambria Math" panose="02040503050406030204" pitchFamily="18" charset="0"/>
                            <a:ea typeface="Cambria Math" panose="02040503050406030204" pitchFamily="18" charset="0"/>
                          </a:rPr>
                          <m:t>2</m:t>
                        </m:r>
                      </m:sub>
                    </m:sSub>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𝑑</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ea typeface="Cambria Math" panose="02040503050406030204" pitchFamily="18" charset="0"/>
                      </a:rPr>
                      <m:t>≥0</m:t>
                    </m:r>
                  </m:oMath>
                </a14:m>
                <a:r>
                  <a:rPr lang="en-US" sz="2400" b="1" dirty="0" smtClean="0"/>
                  <a:t> </a:t>
                </a:r>
                <a:r>
                  <a:rPr lang="en-US" sz="2400" dirty="0" smtClean="0"/>
                  <a:t>called singular values of </a:t>
                </a:r>
                <a:r>
                  <a:rPr lang="en-US" sz="2400" b="1" dirty="0" smtClean="0"/>
                  <a:t>X</a:t>
                </a:r>
                <a:r>
                  <a:rPr lang="en-US" sz="2400" dirty="0" smtClean="0"/>
                  <a:t>.</a:t>
                </a:r>
              </a:p>
              <a:p>
                <a:endParaRPr lang="en-US" sz="2400" b="1" dirty="0"/>
              </a:p>
              <a:p>
                <a:r>
                  <a:rPr lang="en-US" sz="2400" dirty="0" smtClean="0"/>
                  <a:t>If one or more values </a:t>
                </a:r>
                <a:r>
                  <a:rPr lang="en-US" sz="2400" i="1" dirty="0" err="1" smtClean="0"/>
                  <a:t>d</a:t>
                </a:r>
                <a:r>
                  <a:rPr lang="en-US" sz="2400" i="1" baseline="-25000" dirty="0" err="1" smtClean="0"/>
                  <a:t>j</a:t>
                </a:r>
                <a:r>
                  <a:rPr lang="en-US" sz="2400" dirty="0" smtClean="0"/>
                  <a:t> = 0, </a:t>
                </a:r>
                <a:r>
                  <a:rPr lang="en-US" sz="2400" b="1" dirty="0" smtClean="0"/>
                  <a:t>X </a:t>
                </a:r>
                <a:r>
                  <a:rPr lang="en-US" sz="2400" dirty="0" smtClean="0"/>
                  <a:t>is singular.</a:t>
                </a:r>
                <a:endParaRPr lang="en-US" sz="24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28600" y="1559437"/>
                <a:ext cx="8763000" cy="4114800"/>
              </a:xfrm>
              <a:blipFill rotWithShape="0">
                <a:blip r:embed="rId2"/>
                <a:stretch>
                  <a:fillRect l="-348" t="-1185" r="-696" b="-592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Ridge </a:t>
            </a:r>
            <a:r>
              <a:rPr lang="en-US" dirty="0" smtClean="0"/>
              <a:t>Regression (cont.)</a:t>
            </a:r>
            <a:endParaRPr lang="en-US" dirty="0"/>
          </a:p>
        </p:txBody>
      </p:sp>
    </p:spTree>
    <p:extLst>
      <p:ext uri="{BB962C8B-B14F-4D97-AF65-F5344CB8AC3E}">
        <p14:creationId xmlns:p14="http://schemas.microsoft.com/office/powerpoint/2010/main" val="95852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676400"/>
            <a:ext cx="8915400" cy="4114800"/>
          </a:xfrm>
        </p:spPr>
        <p:txBody>
          <a:bodyPr/>
          <a:lstStyle/>
          <a:p>
            <a:r>
              <a:rPr lang="en-US" sz="2400" dirty="0"/>
              <a:t>Understand </a:t>
            </a:r>
            <a:r>
              <a:rPr lang="en-US" sz="2400" dirty="0" smtClean="0"/>
              <a:t>best </a:t>
            </a:r>
            <a:r>
              <a:rPr lang="en-US" sz="2400" dirty="0"/>
              <a:t>subset selection and stepwise selection </a:t>
            </a:r>
            <a:r>
              <a:rPr lang="en-US" sz="2400" dirty="0" smtClean="0"/>
              <a:t>methods for </a:t>
            </a:r>
            <a:r>
              <a:rPr lang="en-US" sz="2400" dirty="0"/>
              <a:t>reducing the number of predictor variables in </a:t>
            </a:r>
            <a:r>
              <a:rPr lang="en-US" sz="2400" dirty="0" smtClean="0"/>
              <a:t>regression.</a:t>
            </a:r>
            <a:endParaRPr lang="en-US" sz="2400" dirty="0"/>
          </a:p>
          <a:p>
            <a:r>
              <a:rPr lang="en-US" sz="2400" dirty="0"/>
              <a:t>Indirectly estimate test error by adjusting training error to account for bias due to </a:t>
            </a:r>
            <a:r>
              <a:rPr lang="en-US" sz="2400" dirty="0" err="1"/>
              <a:t>overfitting</a:t>
            </a:r>
            <a:r>
              <a:rPr lang="en-US" sz="2400" dirty="0"/>
              <a:t> (</a:t>
            </a:r>
            <a:r>
              <a:rPr lang="en-US" sz="2400" dirty="0" err="1"/>
              <a:t>C</a:t>
            </a:r>
            <a:r>
              <a:rPr lang="en-US" sz="2400" baseline="-25000" dirty="0" err="1"/>
              <a:t>p</a:t>
            </a:r>
            <a:r>
              <a:rPr lang="en-US" sz="2400" dirty="0"/>
              <a:t>, AIC, BIC, adjusted R</a:t>
            </a:r>
            <a:r>
              <a:rPr lang="en-US" sz="2400" baseline="30000" dirty="0"/>
              <a:t>2</a:t>
            </a:r>
            <a:r>
              <a:rPr lang="en-US" sz="2400" dirty="0" smtClean="0"/>
              <a:t>).</a:t>
            </a:r>
            <a:endParaRPr lang="en-US" sz="2400" dirty="0"/>
          </a:p>
          <a:p>
            <a:r>
              <a:rPr lang="en-US" sz="2400" dirty="0"/>
              <a:t>Directly estimate test error using validation set </a:t>
            </a:r>
            <a:r>
              <a:rPr lang="en-US" sz="2400" dirty="0" smtClean="0"/>
              <a:t>approach and cross-validation </a:t>
            </a:r>
            <a:r>
              <a:rPr lang="en-US" sz="2400" dirty="0"/>
              <a:t>approach</a:t>
            </a:r>
            <a:r>
              <a:rPr lang="en-US" sz="2400" dirty="0" smtClean="0"/>
              <a:t>.</a:t>
            </a:r>
          </a:p>
          <a:p>
            <a:r>
              <a:rPr lang="en-US" sz="2400" dirty="0" smtClean="0"/>
              <a:t>Understand and know how to perform ridge regression and the lasso as shrinkage (regularization) methods.</a:t>
            </a:r>
          </a:p>
          <a:p>
            <a:r>
              <a:rPr lang="en-US" sz="2400" dirty="0" smtClean="0"/>
              <a:t>Understand and know how to perform principal components regression and partial least squares as dimension reduction methods</a:t>
            </a:r>
            <a:r>
              <a:rPr lang="en-US" sz="2400" dirty="0" smtClean="0"/>
              <a:t>.</a:t>
            </a:r>
          </a:p>
          <a:p>
            <a:r>
              <a:rPr lang="en-US" sz="2400" dirty="0" smtClean="0"/>
              <a:t>Learn considerations for high-dimensional settings.</a:t>
            </a:r>
            <a:endParaRPr lang="en-US" sz="2400" dirty="0" smtClean="0"/>
          </a:p>
        </p:txBody>
      </p:sp>
      <p:sp>
        <p:nvSpPr>
          <p:cNvPr id="3" name="Title 2"/>
          <p:cNvSpPr>
            <a:spLocks noGrp="1"/>
          </p:cNvSpPr>
          <p:nvPr>
            <p:ph type="title"/>
          </p:nvPr>
        </p:nvSpPr>
        <p:spPr/>
        <p:txBody>
          <a:bodyPr/>
          <a:lstStyle/>
          <a:p>
            <a:r>
              <a:rPr lang="en-US" dirty="0" smtClean="0"/>
              <a:t>Lesson Goals:</a:t>
            </a:r>
            <a:endParaRPr lang="en-US" dirty="0"/>
          </a:p>
        </p:txBody>
      </p:sp>
    </p:spTree>
    <p:extLst>
      <p:ext uri="{BB962C8B-B14F-4D97-AF65-F5344CB8AC3E}">
        <p14:creationId xmlns:p14="http://schemas.microsoft.com/office/powerpoint/2010/main" val="21602424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59437"/>
            <a:ext cx="8763000" cy="4114800"/>
          </a:xfrm>
        </p:spPr>
        <p:txBody>
          <a:bodyPr/>
          <a:lstStyle/>
          <a:p>
            <a:r>
              <a:rPr lang="en-US" sz="2400" dirty="0" smtClean="0"/>
              <a:t>Using SVD, we can write the OLS fitted vector as:</a:t>
            </a:r>
          </a:p>
          <a:p>
            <a:endParaRPr lang="en-US" sz="2400" dirty="0"/>
          </a:p>
          <a:p>
            <a:endParaRPr lang="en-US" sz="2400" dirty="0" smtClean="0"/>
          </a:p>
          <a:p>
            <a:endParaRPr lang="en-US" sz="2400" dirty="0"/>
          </a:p>
          <a:p>
            <a:r>
              <a:rPr lang="en-US" sz="2400" dirty="0" smtClean="0"/>
              <a:t>The ridge regression solutions are:</a:t>
            </a:r>
          </a:p>
          <a:p>
            <a:endParaRPr lang="en-US" sz="2400" dirty="0"/>
          </a:p>
          <a:p>
            <a:endParaRPr lang="en-US" sz="2400" dirty="0" smtClean="0"/>
          </a:p>
          <a:p>
            <a:endParaRPr lang="en-US" sz="2400" dirty="0"/>
          </a:p>
          <a:p>
            <a:endParaRPr lang="en-US" sz="2400" dirty="0" smtClean="0"/>
          </a:p>
          <a:p>
            <a:endParaRPr lang="en-US" sz="1400" dirty="0"/>
          </a:p>
          <a:p>
            <a:pPr marL="0" indent="0">
              <a:buNone/>
            </a:pPr>
            <a:r>
              <a:rPr lang="en-US" sz="2400" dirty="0" smtClean="0"/>
              <a:t>where </a:t>
            </a:r>
            <a:r>
              <a:rPr lang="en-US" sz="2400" b="1" dirty="0" err="1" smtClean="0"/>
              <a:t>u</a:t>
            </a:r>
            <a:r>
              <a:rPr lang="en-US" sz="2400" i="1" baseline="-25000" dirty="0" err="1" smtClean="0"/>
              <a:t>j</a:t>
            </a:r>
            <a:r>
              <a:rPr lang="en-US" sz="2400" dirty="0" smtClean="0"/>
              <a:t> are the columns of </a:t>
            </a:r>
            <a:r>
              <a:rPr lang="en-US" sz="2400" b="1" dirty="0" smtClean="0"/>
              <a:t>U</a:t>
            </a:r>
            <a:r>
              <a:rPr lang="en-US" sz="2400" dirty="0" smtClean="0"/>
              <a:t>.</a:t>
            </a:r>
            <a:endParaRPr lang="en-US" sz="2400" dirty="0"/>
          </a:p>
        </p:txBody>
      </p:sp>
      <p:sp>
        <p:nvSpPr>
          <p:cNvPr id="3" name="Title 2"/>
          <p:cNvSpPr>
            <a:spLocks noGrp="1"/>
          </p:cNvSpPr>
          <p:nvPr>
            <p:ph type="title"/>
          </p:nvPr>
        </p:nvSpPr>
        <p:spPr/>
        <p:txBody>
          <a:bodyPr/>
          <a:lstStyle/>
          <a:p>
            <a:r>
              <a:rPr lang="en-US" dirty="0" smtClean="0"/>
              <a:t>Ridge </a:t>
            </a:r>
            <a:r>
              <a:rPr lang="en-US" dirty="0" smtClean="0"/>
              <a:t>Regression (cont.)</a:t>
            </a:r>
            <a:endParaRPr lang="en-US" dirty="0"/>
          </a:p>
        </p:txBody>
      </p:sp>
      <p:pic>
        <p:nvPicPr>
          <p:cNvPr id="4" name="Picture 3"/>
          <p:cNvPicPr>
            <a:picLocks noChangeAspect="1"/>
          </p:cNvPicPr>
          <p:nvPr/>
        </p:nvPicPr>
        <p:blipFill>
          <a:blip r:embed="rId2"/>
          <a:stretch>
            <a:fillRect/>
          </a:stretch>
        </p:blipFill>
        <p:spPr>
          <a:xfrm>
            <a:off x="2819400" y="2114550"/>
            <a:ext cx="3657600" cy="933450"/>
          </a:xfrm>
          <a:prstGeom prst="rect">
            <a:avLst/>
          </a:prstGeom>
        </p:spPr>
      </p:pic>
      <p:pic>
        <p:nvPicPr>
          <p:cNvPr id="5" name="Picture 4"/>
          <p:cNvPicPr>
            <a:picLocks noChangeAspect="1"/>
          </p:cNvPicPr>
          <p:nvPr/>
        </p:nvPicPr>
        <p:blipFill>
          <a:blip r:embed="rId3"/>
          <a:stretch>
            <a:fillRect/>
          </a:stretch>
        </p:blipFill>
        <p:spPr>
          <a:xfrm>
            <a:off x="2114550" y="3752850"/>
            <a:ext cx="4991100" cy="1962150"/>
          </a:xfrm>
          <a:prstGeom prst="rect">
            <a:avLst/>
          </a:prstGeom>
        </p:spPr>
      </p:pic>
    </p:spTree>
    <p:extLst>
      <p:ext uri="{BB962C8B-B14F-4D97-AF65-F5344CB8AC3E}">
        <p14:creationId xmlns:p14="http://schemas.microsoft.com/office/powerpoint/2010/main" val="3044583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28600" y="1559437"/>
                <a:ext cx="8763000" cy="4114800"/>
              </a:xfrm>
            </p:spPr>
            <p:txBody>
              <a:bodyPr/>
              <a:lstStyle/>
              <a:p>
                <a:r>
                  <a:rPr lang="en-US" sz="2400" dirty="0" smtClean="0"/>
                  <a:t>Like linear regression, ridge regression computes the coordinates of </a:t>
                </a:r>
                <a:r>
                  <a:rPr lang="en-US" sz="2400" b="1" dirty="0" smtClean="0"/>
                  <a:t>y</a:t>
                </a:r>
                <a:r>
                  <a:rPr lang="en-US" sz="2400" dirty="0" smtClean="0"/>
                  <a:t> with respect to the orthonormal basis </a:t>
                </a:r>
                <a:r>
                  <a:rPr lang="en-US" sz="2400" b="1" dirty="0" smtClean="0"/>
                  <a:t>U</a:t>
                </a:r>
                <a:r>
                  <a:rPr lang="en-US" sz="2400" dirty="0" smtClean="0"/>
                  <a:t>.</a:t>
                </a:r>
              </a:p>
              <a:p>
                <a:endParaRPr lang="en-US" sz="2400" dirty="0"/>
              </a:p>
              <a:p>
                <a:r>
                  <a:rPr lang="en-US" sz="2400" dirty="0" smtClean="0"/>
                  <a:t>It then </a:t>
                </a:r>
                <a:r>
                  <a:rPr lang="en-US" sz="2400" i="1" dirty="0" smtClean="0"/>
                  <a:t>shrinks</a:t>
                </a:r>
                <a:r>
                  <a:rPr lang="en-US" sz="2400" dirty="0" smtClean="0"/>
                  <a:t> these coordinates by the factor  </a:t>
                </a:r>
                <a14:m>
                  <m:oMath xmlns:m="http://schemas.openxmlformats.org/officeDocument/2006/math">
                    <m:f>
                      <m:fPr>
                        <m:ctrlPr>
                          <a:rPr lang="en-US" sz="2400" i="1" smtClean="0">
                            <a:latin typeface="Cambria Math" panose="02040503050406030204" pitchFamily="18" charset="0"/>
                          </a:rPr>
                        </m:ctrlPr>
                      </m:fPr>
                      <m:num>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2</m:t>
                            </m:r>
                          </m:sup>
                        </m:sSubSup>
                      </m:num>
                      <m:den>
                        <m:sSubSup>
                          <m:sSubSupPr>
                            <m:ctrlPr>
                              <a:rPr lang="en-US" sz="2400" i="1">
                                <a:latin typeface="Cambria Math" panose="02040503050406030204" pitchFamily="18" charset="0"/>
                              </a:rPr>
                            </m:ctrlPr>
                          </m:sSubSupPr>
                          <m:e>
                            <m:r>
                              <a:rPr lang="en-US" sz="2400" i="1">
                                <a:latin typeface="Cambria Math" panose="02040503050406030204" pitchFamily="18" charset="0"/>
                              </a:rPr>
                              <m:t>𝑑</m:t>
                            </m:r>
                          </m:e>
                          <m:sub>
                            <m:r>
                              <a:rPr lang="en-US" sz="2400" i="1">
                                <a:latin typeface="Cambria Math" panose="02040503050406030204" pitchFamily="18" charset="0"/>
                              </a:rPr>
                              <m:t>𝑗</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den>
                    </m:f>
                  </m:oMath>
                </a14:m>
                <a:r>
                  <a:rPr lang="en-US" sz="2400" dirty="0" smtClean="0"/>
                  <a:t>.</a:t>
                </a:r>
              </a:p>
              <a:p>
                <a:endParaRPr lang="en-US" sz="2400" dirty="0"/>
              </a:p>
              <a:p>
                <a:r>
                  <a:rPr lang="en-US" sz="2400" dirty="0" smtClean="0"/>
                  <a:t>This means that a greater amount of shrinkage is applied to the coordinates of basis vectors with smaller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𝑑</m:t>
                        </m:r>
                      </m:e>
                      <m:sub>
                        <m:r>
                          <a:rPr lang="en-US" sz="2400" i="1">
                            <a:latin typeface="Cambria Math" panose="02040503050406030204" pitchFamily="18" charset="0"/>
                          </a:rPr>
                          <m:t>𝑗</m:t>
                        </m:r>
                      </m:sub>
                      <m:sup>
                        <m:r>
                          <a:rPr lang="en-US" sz="2400" i="1">
                            <a:latin typeface="Cambria Math" panose="02040503050406030204" pitchFamily="18" charset="0"/>
                          </a:rPr>
                          <m:t>2</m:t>
                        </m:r>
                      </m:sup>
                    </m:sSubSup>
                  </m:oMath>
                </a14:m>
                <a:r>
                  <a:rPr lang="en-US" sz="2400" dirty="0" smtClean="0"/>
                  <a:t>.</a:t>
                </a:r>
              </a:p>
              <a:p>
                <a:endParaRPr lang="en-US" sz="2400" dirty="0"/>
              </a:p>
              <a:p>
                <a:r>
                  <a:rPr lang="en-US" sz="2400" dirty="0" smtClean="0"/>
                  <a:t>The SVD of the centered matrix </a:t>
                </a:r>
                <a:r>
                  <a:rPr lang="en-US" sz="2400" b="1" dirty="0" smtClean="0"/>
                  <a:t>X</a:t>
                </a:r>
                <a:r>
                  <a:rPr lang="en-US" sz="2400" dirty="0" smtClean="0"/>
                  <a:t> is another way of expressing the </a:t>
                </a:r>
                <a:r>
                  <a:rPr lang="en-US" sz="2400" i="1" dirty="0" smtClean="0"/>
                  <a:t>principal components</a:t>
                </a:r>
                <a:r>
                  <a:rPr lang="en-US" sz="2400" dirty="0" smtClean="0"/>
                  <a:t> of the variables in </a:t>
                </a:r>
                <a:r>
                  <a:rPr lang="en-US" sz="2400" b="1" dirty="0" smtClean="0"/>
                  <a:t>X</a:t>
                </a:r>
                <a:r>
                  <a:rPr lang="en-US" sz="2400" dirty="0" smtClean="0"/>
                  <a:t>.</a:t>
                </a:r>
                <a:endParaRPr lang="en-US" sz="24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28600" y="1559437"/>
                <a:ext cx="8763000" cy="4114800"/>
              </a:xfrm>
              <a:blipFill rotWithShape="0">
                <a:blip r:embed="rId2"/>
                <a:stretch>
                  <a:fillRect l="-348" t="-1185" r="-1740" b="-1748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Ridge </a:t>
            </a:r>
            <a:r>
              <a:rPr lang="en-US" dirty="0" smtClean="0"/>
              <a:t>Regression (cont.)</a:t>
            </a:r>
            <a:endParaRPr lang="en-US" dirty="0"/>
          </a:p>
        </p:txBody>
      </p:sp>
    </p:spTree>
    <p:extLst>
      <p:ext uri="{BB962C8B-B14F-4D97-AF65-F5344CB8AC3E}">
        <p14:creationId xmlns:p14="http://schemas.microsoft.com/office/powerpoint/2010/main" val="285834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59437"/>
            <a:ext cx="8763000" cy="4114800"/>
          </a:xfrm>
        </p:spPr>
        <p:txBody>
          <a:bodyPr/>
          <a:lstStyle/>
          <a:p>
            <a:r>
              <a:rPr lang="en-US" sz="2400" dirty="0" smtClean="0"/>
              <a:t>Thus, we have </a:t>
            </a:r>
            <a:r>
              <a:rPr lang="en-US" sz="2400" b="1" dirty="0" smtClean="0"/>
              <a:t>X</a:t>
            </a:r>
            <a:r>
              <a:rPr lang="en-US" sz="2400" i="1" baseline="30000" dirty="0" smtClean="0"/>
              <a:t>T</a:t>
            </a:r>
            <a:r>
              <a:rPr lang="en-US" sz="2400" b="1" dirty="0" smtClean="0"/>
              <a:t>X = VD</a:t>
            </a:r>
            <a:r>
              <a:rPr lang="en-US" sz="2400" baseline="30000" dirty="0" smtClean="0"/>
              <a:t>2</a:t>
            </a:r>
            <a:r>
              <a:rPr lang="en-US" sz="2400" b="1" dirty="0" smtClean="0"/>
              <a:t>V</a:t>
            </a:r>
            <a:r>
              <a:rPr lang="en-US" sz="2400" i="1" baseline="30000" dirty="0" smtClean="0"/>
              <a:t>T</a:t>
            </a:r>
            <a:r>
              <a:rPr lang="en-US" sz="2400" i="1" dirty="0" smtClean="0"/>
              <a:t>, </a:t>
            </a:r>
            <a:r>
              <a:rPr lang="en-US" sz="2400" dirty="0" smtClean="0"/>
              <a:t>which is the </a:t>
            </a:r>
            <a:r>
              <a:rPr lang="en-US" sz="2400" i="1" dirty="0" err="1" smtClean="0"/>
              <a:t>eigen</a:t>
            </a:r>
            <a:r>
              <a:rPr lang="en-US" sz="2400" i="1" dirty="0" smtClean="0"/>
              <a:t> decomposition</a:t>
            </a:r>
            <a:r>
              <a:rPr lang="en-US" sz="2400" dirty="0" smtClean="0"/>
              <a:t> of </a:t>
            </a:r>
            <a:r>
              <a:rPr lang="en-US" sz="2400" b="1" dirty="0" smtClean="0"/>
              <a:t>X</a:t>
            </a:r>
            <a:r>
              <a:rPr lang="en-US" sz="2400" i="1" baseline="30000" dirty="0" smtClean="0"/>
              <a:t>T</a:t>
            </a:r>
            <a:r>
              <a:rPr lang="en-US" sz="2400" b="1" dirty="0" smtClean="0"/>
              <a:t>X</a:t>
            </a:r>
            <a:r>
              <a:rPr lang="en-US" sz="2400" dirty="0" smtClean="0"/>
              <a:t>.</a:t>
            </a:r>
          </a:p>
          <a:p>
            <a:endParaRPr lang="en-US" sz="1200" dirty="0"/>
          </a:p>
          <a:p>
            <a:r>
              <a:rPr lang="en-US" sz="2400" dirty="0" smtClean="0"/>
              <a:t>The eigenvectors </a:t>
            </a:r>
            <a:r>
              <a:rPr lang="en-US" sz="2400" i="1" dirty="0" err="1" smtClean="0"/>
              <a:t>v</a:t>
            </a:r>
            <a:r>
              <a:rPr lang="en-US" sz="2400" i="1" baseline="-25000" dirty="0" err="1" smtClean="0"/>
              <a:t>j</a:t>
            </a:r>
            <a:r>
              <a:rPr lang="en-US" sz="2400" i="1" dirty="0" smtClean="0"/>
              <a:t> </a:t>
            </a:r>
            <a:r>
              <a:rPr lang="en-US" sz="2400" dirty="0" smtClean="0"/>
              <a:t>(columns of </a:t>
            </a:r>
            <a:r>
              <a:rPr lang="en-US" sz="2400" b="1" dirty="0" smtClean="0"/>
              <a:t>V</a:t>
            </a:r>
            <a:r>
              <a:rPr lang="en-US" sz="2400" dirty="0" smtClean="0"/>
              <a:t>) are also called the </a:t>
            </a:r>
            <a:r>
              <a:rPr lang="en-US" sz="2400" i="1" dirty="0" smtClean="0"/>
              <a:t>principal components</a:t>
            </a:r>
            <a:r>
              <a:rPr lang="en-US" sz="2400" dirty="0" smtClean="0"/>
              <a:t> directions of </a:t>
            </a:r>
            <a:r>
              <a:rPr lang="en-US" sz="2400" b="1" dirty="0" smtClean="0"/>
              <a:t>X</a:t>
            </a:r>
            <a:r>
              <a:rPr lang="en-US" sz="2400" dirty="0" smtClean="0"/>
              <a:t>.</a:t>
            </a:r>
          </a:p>
          <a:p>
            <a:endParaRPr lang="en-US" sz="1200" dirty="0"/>
          </a:p>
          <a:p>
            <a:r>
              <a:rPr lang="en-US" sz="2400" dirty="0" smtClean="0"/>
              <a:t>The first principal component direction </a:t>
            </a:r>
            <a:r>
              <a:rPr lang="en-US" sz="2400" i="1" dirty="0" smtClean="0"/>
              <a:t>v</a:t>
            </a:r>
            <a:r>
              <a:rPr lang="en-US" sz="2400" i="1" baseline="-25000" dirty="0" smtClean="0"/>
              <a:t>1</a:t>
            </a:r>
            <a:r>
              <a:rPr lang="en-US" sz="2400" dirty="0" smtClean="0"/>
              <a:t> has the property that </a:t>
            </a:r>
            <a:r>
              <a:rPr lang="en-US" sz="2400" b="1" dirty="0" smtClean="0"/>
              <a:t>z</a:t>
            </a:r>
            <a:r>
              <a:rPr lang="en-US" sz="2400" dirty="0" smtClean="0"/>
              <a:t>1 = </a:t>
            </a:r>
            <a:r>
              <a:rPr lang="en-US" sz="2400" b="1" dirty="0" smtClean="0"/>
              <a:t>X</a:t>
            </a:r>
            <a:r>
              <a:rPr lang="en-US" sz="2400" i="1" dirty="0" smtClean="0"/>
              <a:t>v</a:t>
            </a:r>
            <a:r>
              <a:rPr lang="en-US" sz="2400" i="1" baseline="-25000" dirty="0" smtClean="0"/>
              <a:t>1</a:t>
            </a:r>
            <a:r>
              <a:rPr lang="en-US" sz="2400" dirty="0" smtClean="0"/>
              <a:t> has the largest sample variance amongst all normalized linear combinations of the columns of </a:t>
            </a:r>
            <a:r>
              <a:rPr lang="en-US" sz="2400" b="1" dirty="0" smtClean="0"/>
              <a:t>X</a:t>
            </a:r>
            <a:r>
              <a:rPr lang="en-US" sz="2400" dirty="0" smtClean="0"/>
              <a:t>.</a:t>
            </a:r>
          </a:p>
          <a:p>
            <a:endParaRPr lang="en-US" sz="1200" dirty="0"/>
          </a:p>
          <a:p>
            <a:r>
              <a:rPr lang="en-US" sz="2400" dirty="0" smtClean="0"/>
              <a:t>The small singular values </a:t>
            </a:r>
            <a:r>
              <a:rPr lang="en-US" sz="2400" i="1" dirty="0" err="1" smtClean="0"/>
              <a:t>d</a:t>
            </a:r>
            <a:r>
              <a:rPr lang="en-US" sz="2400" i="1" baseline="-25000" dirty="0" err="1" smtClean="0"/>
              <a:t>j</a:t>
            </a:r>
            <a:r>
              <a:rPr lang="en-US" sz="2400" dirty="0" smtClean="0"/>
              <a:t> correspond to directions in the column space of </a:t>
            </a:r>
            <a:r>
              <a:rPr lang="en-US" sz="2400" b="1" dirty="0" smtClean="0"/>
              <a:t>X</a:t>
            </a:r>
            <a:r>
              <a:rPr lang="en-US" sz="2400" dirty="0" smtClean="0"/>
              <a:t> having small variance, and ridge regression shrinks these directions the most.</a:t>
            </a:r>
            <a:endParaRPr lang="en-US" sz="2400" dirty="0"/>
          </a:p>
        </p:txBody>
      </p:sp>
      <p:sp>
        <p:nvSpPr>
          <p:cNvPr id="3" name="Title 2"/>
          <p:cNvSpPr>
            <a:spLocks noGrp="1"/>
          </p:cNvSpPr>
          <p:nvPr>
            <p:ph type="title"/>
          </p:nvPr>
        </p:nvSpPr>
        <p:spPr/>
        <p:txBody>
          <a:bodyPr/>
          <a:lstStyle/>
          <a:p>
            <a:r>
              <a:rPr lang="en-US" dirty="0" smtClean="0"/>
              <a:t>Ridge </a:t>
            </a:r>
            <a:r>
              <a:rPr lang="en-US" dirty="0" smtClean="0"/>
              <a:t>Regression (cont.)</a:t>
            </a:r>
            <a:endParaRPr lang="en-US" dirty="0"/>
          </a:p>
        </p:txBody>
      </p:sp>
    </p:spTree>
    <p:extLst>
      <p:ext uri="{BB962C8B-B14F-4D97-AF65-F5344CB8AC3E}">
        <p14:creationId xmlns:p14="http://schemas.microsoft.com/office/powerpoint/2010/main" val="2695531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One </a:t>
            </a:r>
            <a:r>
              <a:rPr lang="en-US" sz="2400" dirty="0"/>
              <a:t>significant problem </a:t>
            </a:r>
            <a:r>
              <a:rPr lang="en-US" sz="2400" dirty="0" smtClean="0"/>
              <a:t>of ridge regression is </a:t>
            </a:r>
            <a:r>
              <a:rPr lang="en-US" sz="2400" dirty="0"/>
              <a:t>that the penalty term will never force any of the coefficients to be exactly zero. </a:t>
            </a:r>
            <a:endParaRPr lang="en-US" sz="2400" dirty="0" smtClean="0"/>
          </a:p>
          <a:p>
            <a:endParaRPr lang="en-US" sz="2400" dirty="0"/>
          </a:p>
          <a:p>
            <a:r>
              <a:rPr lang="en-US" sz="2400" dirty="0" smtClean="0"/>
              <a:t>Thus</a:t>
            </a:r>
            <a:r>
              <a:rPr lang="en-US" sz="2400" dirty="0"/>
              <a:t>, the final model will include all </a:t>
            </a:r>
            <a:r>
              <a:rPr lang="en-US" sz="2400" i="1" dirty="0" smtClean="0"/>
              <a:t>p</a:t>
            </a:r>
            <a:r>
              <a:rPr lang="en-US" sz="2400" dirty="0" smtClean="0"/>
              <a:t> predictors, which creates a challenge in model interpretation</a:t>
            </a:r>
            <a:endParaRPr lang="en-US" sz="2400" dirty="0"/>
          </a:p>
          <a:p>
            <a:endParaRPr lang="en-US" sz="2400" dirty="0"/>
          </a:p>
          <a:p>
            <a:r>
              <a:rPr lang="en-US" sz="2400" dirty="0"/>
              <a:t>A more modern </a:t>
            </a:r>
            <a:r>
              <a:rPr lang="en-US" sz="2400" dirty="0" smtClean="0"/>
              <a:t>machine learning alternative </a:t>
            </a:r>
            <a:r>
              <a:rPr lang="en-US" sz="2400" dirty="0"/>
              <a:t>is the </a:t>
            </a:r>
            <a:r>
              <a:rPr lang="en-US" sz="2400" i="1" dirty="0" smtClean="0"/>
              <a:t>lasso</a:t>
            </a:r>
            <a:r>
              <a:rPr lang="en-US" sz="2400" dirty="0" smtClean="0"/>
              <a:t>.</a:t>
            </a:r>
            <a:endParaRPr lang="en-US" sz="2400" i="1" dirty="0"/>
          </a:p>
          <a:p>
            <a:endParaRPr lang="en-US" sz="2400" dirty="0"/>
          </a:p>
          <a:p>
            <a:r>
              <a:rPr lang="en-US" sz="2400" dirty="0"/>
              <a:t>The </a:t>
            </a:r>
            <a:r>
              <a:rPr lang="en-US" sz="2400" dirty="0" smtClean="0"/>
              <a:t>lasso works </a:t>
            </a:r>
            <a:r>
              <a:rPr lang="en-US" sz="2400" dirty="0"/>
              <a:t>in a similar way to </a:t>
            </a:r>
            <a:r>
              <a:rPr lang="en-US" sz="2400" dirty="0" smtClean="0"/>
              <a:t>ridge regression</a:t>
            </a:r>
            <a:r>
              <a:rPr lang="en-US" sz="2400" dirty="0"/>
              <a:t>, except it uses a different penalty term </a:t>
            </a:r>
            <a:r>
              <a:rPr lang="en-US" sz="2400" dirty="0" smtClean="0"/>
              <a:t>that shrinks some of the coefficients exactly to zero.</a:t>
            </a:r>
            <a:endParaRPr lang="en-US" sz="2400" dirty="0"/>
          </a:p>
          <a:p>
            <a:endParaRPr lang="en-US" sz="2400" dirty="0"/>
          </a:p>
        </p:txBody>
      </p:sp>
      <p:sp>
        <p:nvSpPr>
          <p:cNvPr id="3" name="Title 2"/>
          <p:cNvSpPr>
            <a:spLocks noGrp="1"/>
          </p:cNvSpPr>
          <p:nvPr>
            <p:ph type="title"/>
          </p:nvPr>
        </p:nvSpPr>
        <p:spPr/>
        <p:txBody>
          <a:bodyPr/>
          <a:lstStyle/>
          <a:p>
            <a:r>
              <a:rPr lang="en-US" dirty="0" smtClean="0"/>
              <a:t>The Lasso</a:t>
            </a:r>
            <a:endParaRPr lang="en-US" dirty="0"/>
          </a:p>
        </p:txBody>
      </p:sp>
    </p:spTree>
    <p:extLst>
      <p:ext uri="{BB962C8B-B14F-4D97-AF65-F5344CB8AC3E}">
        <p14:creationId xmlns:p14="http://schemas.microsoft.com/office/powerpoint/2010/main" val="3039147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r>
                  <a:rPr lang="en-US" sz="2400" dirty="0" smtClean="0"/>
                  <a:t>The lasso coefficients minimize the quantity:</a:t>
                </a:r>
              </a:p>
              <a:p>
                <a:endParaRPr lang="en-US" sz="2400" dirty="0"/>
              </a:p>
              <a:p>
                <a:endParaRPr lang="en-US" sz="2400" dirty="0" smtClean="0"/>
              </a:p>
              <a:p>
                <a:endParaRPr lang="en-US" sz="2400" dirty="0"/>
              </a:p>
              <a:p>
                <a:endParaRPr lang="en-US" sz="2400" dirty="0" smtClean="0"/>
              </a:p>
              <a:p>
                <a:r>
                  <a:rPr lang="en-US" sz="2400" dirty="0" smtClean="0"/>
                  <a:t>The key difference from ridge regression is that the lasso uses an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rPr>
                          <m:t>1</m:t>
                        </m:r>
                      </m:sub>
                    </m:sSub>
                  </m:oMath>
                </a14:m>
                <a:r>
                  <a:rPr lang="en-US" sz="2400" dirty="0" smtClean="0"/>
                  <a:t> penalty instead of 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ea typeface="Cambria Math" panose="02040503050406030204" pitchFamily="18" charset="0"/>
                          </a:rPr>
                          <m:t>2</m:t>
                        </m:r>
                      </m:sub>
                    </m:sSub>
                  </m:oMath>
                </a14:m>
                <a:r>
                  <a:rPr lang="en-US" sz="2400" dirty="0" smtClean="0"/>
                  <a:t>, which has the effect of forcing some of the coefficients to be exactly equal to zero when the tuning parameter </a:t>
                </a:r>
                <a:r>
                  <a:rPr lang="el-GR" sz="2400" dirty="0" smtClean="0"/>
                  <a:t>λ</a:t>
                </a:r>
                <a:r>
                  <a:rPr lang="en-US" sz="2400" dirty="0" smtClean="0"/>
                  <a:t> is sufficiently large.</a:t>
                </a:r>
              </a:p>
              <a:p>
                <a:endParaRPr lang="en-US" sz="1100" dirty="0"/>
              </a:p>
              <a:p>
                <a:r>
                  <a:rPr lang="en-US" sz="2400" dirty="0" smtClean="0"/>
                  <a:t>Thus, the lasso performs </a:t>
                </a:r>
                <a:r>
                  <a:rPr lang="en-US" sz="2400" dirty="0" smtClean="0"/>
                  <a:t>variable/feature </a:t>
                </a:r>
                <a:r>
                  <a:rPr lang="en-US" sz="2400" dirty="0" smtClean="0"/>
                  <a:t>selection.</a:t>
                </a:r>
                <a:endParaRPr lang="en-US" sz="2400" dirty="0"/>
              </a:p>
              <a:p>
                <a:endParaRPr lang="en-US" sz="24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348" t="-1185" r="-1531" b="-1007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The Lasso (cont.)</a:t>
            </a:r>
            <a:endParaRPr lang="en-US" dirty="0"/>
          </a:p>
        </p:txBody>
      </p:sp>
      <p:pic>
        <p:nvPicPr>
          <p:cNvPr id="4" name="Picture 3"/>
          <p:cNvPicPr>
            <a:picLocks noChangeAspect="1"/>
          </p:cNvPicPr>
          <p:nvPr/>
        </p:nvPicPr>
        <p:blipFill>
          <a:blip r:embed="rId3"/>
          <a:stretch>
            <a:fillRect/>
          </a:stretch>
        </p:blipFill>
        <p:spPr>
          <a:xfrm>
            <a:off x="765544" y="2305050"/>
            <a:ext cx="7777163" cy="1352550"/>
          </a:xfrm>
          <a:prstGeom prst="rect">
            <a:avLst/>
          </a:prstGeom>
        </p:spPr>
      </p:pic>
    </p:spTree>
    <p:extLst>
      <p:ext uri="{BB962C8B-B14F-4D97-AF65-F5344CB8AC3E}">
        <p14:creationId xmlns:p14="http://schemas.microsoft.com/office/powerpoint/2010/main" val="4073585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65110" y="1524000"/>
            <a:ext cx="7869290" cy="3505200"/>
          </a:xfrm>
          <a:prstGeom prst="rect">
            <a:avLst/>
          </a:prstGeom>
        </p:spPr>
      </p:pic>
      <p:sp>
        <p:nvSpPr>
          <p:cNvPr id="3" name="Title 2"/>
          <p:cNvSpPr>
            <a:spLocks noGrp="1"/>
          </p:cNvSpPr>
          <p:nvPr>
            <p:ph type="title"/>
          </p:nvPr>
        </p:nvSpPr>
        <p:spPr/>
        <p:txBody>
          <a:bodyPr/>
          <a:lstStyle/>
          <a:p>
            <a:r>
              <a:rPr lang="en-US" dirty="0" smtClean="0"/>
              <a:t>The Lasso (cont.)</a:t>
            </a:r>
            <a:endParaRPr lang="en-US" dirty="0"/>
          </a:p>
        </p:txBody>
      </p:sp>
      <p:sp>
        <p:nvSpPr>
          <p:cNvPr id="5" name="Content Placeholder 1"/>
          <p:cNvSpPr txBox="1">
            <a:spLocks/>
          </p:cNvSpPr>
          <p:nvPr/>
        </p:nvSpPr>
        <p:spPr bwMode="auto">
          <a:xfrm>
            <a:off x="228600" y="5029200"/>
            <a:ext cx="87630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0000"/>
              <a:buFont typeface="Wingdings" pitchFamily="-107" charset="2"/>
              <a:buChar char="§"/>
              <a:defRPr sz="3200">
                <a:solidFill>
                  <a:schemeClr val="tx2"/>
                </a:solidFill>
                <a:latin typeface="+mn-lt"/>
                <a:ea typeface="ＭＳ Ｐゴシック" pitchFamily="-107" charset="-128"/>
                <a:cs typeface="+mn-cs"/>
              </a:defRPr>
            </a:lvl1pPr>
            <a:lvl2pPr marL="742950" indent="-285750" algn="l" rtl="0" eaLnBrk="0" fontAlgn="base" hangingPunct="0">
              <a:spcBef>
                <a:spcPct val="20000"/>
              </a:spcBef>
              <a:spcAft>
                <a:spcPct val="0"/>
              </a:spcAft>
              <a:buChar char="–"/>
              <a:defRPr sz="2800">
                <a:solidFill>
                  <a:schemeClr val="tx2"/>
                </a:solidFill>
                <a:latin typeface="+mn-lt"/>
                <a:ea typeface="ＭＳ Ｐゴシック" pitchFamily="-107" charset="-128"/>
              </a:defRPr>
            </a:lvl2pPr>
            <a:lvl3pPr marL="1143000" indent="-228600" algn="l" rtl="0" eaLnBrk="0" fontAlgn="base" hangingPunct="0">
              <a:spcBef>
                <a:spcPct val="20000"/>
              </a:spcBef>
              <a:spcAft>
                <a:spcPct val="0"/>
              </a:spcAft>
              <a:buSzPct val="80000"/>
              <a:buChar char="•"/>
              <a:defRPr sz="2400">
                <a:solidFill>
                  <a:schemeClr val="tx2"/>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5pPr>
            <a:lvl6pPr marL="2514600" indent="-228600" algn="l" rtl="0" fontAlgn="base">
              <a:spcBef>
                <a:spcPct val="20000"/>
              </a:spcBef>
              <a:spcAft>
                <a:spcPct val="0"/>
              </a:spcAft>
              <a:buChar char="»"/>
              <a:defRPr sz="2000">
                <a:solidFill>
                  <a:schemeClr val="accent2"/>
                </a:solidFill>
                <a:latin typeface="+mn-lt"/>
                <a:ea typeface="ＭＳ Ｐゴシック" pitchFamily="-107" charset="-128"/>
              </a:defRPr>
            </a:lvl6pPr>
            <a:lvl7pPr marL="2971800" indent="-228600" algn="l" rtl="0" fontAlgn="base">
              <a:spcBef>
                <a:spcPct val="20000"/>
              </a:spcBef>
              <a:spcAft>
                <a:spcPct val="0"/>
              </a:spcAft>
              <a:buChar char="»"/>
              <a:defRPr sz="2000">
                <a:solidFill>
                  <a:schemeClr val="accent2"/>
                </a:solidFill>
                <a:latin typeface="+mn-lt"/>
                <a:ea typeface="ＭＳ Ｐゴシック" pitchFamily="-107" charset="-128"/>
              </a:defRPr>
            </a:lvl7pPr>
            <a:lvl8pPr marL="3429000" indent="-228600" algn="l" rtl="0" fontAlgn="base">
              <a:spcBef>
                <a:spcPct val="20000"/>
              </a:spcBef>
              <a:spcAft>
                <a:spcPct val="0"/>
              </a:spcAft>
              <a:buChar char="»"/>
              <a:defRPr sz="2000">
                <a:solidFill>
                  <a:schemeClr val="accent2"/>
                </a:solidFill>
                <a:latin typeface="+mn-lt"/>
                <a:ea typeface="ＭＳ Ｐゴシック" pitchFamily="-107" charset="-128"/>
              </a:defRPr>
            </a:lvl8pPr>
            <a:lvl9pPr marL="3886200" indent="-228600" algn="l" rtl="0" fontAlgn="base">
              <a:spcBef>
                <a:spcPct val="20000"/>
              </a:spcBef>
              <a:spcAft>
                <a:spcPct val="0"/>
              </a:spcAft>
              <a:buChar char="»"/>
              <a:defRPr sz="2000">
                <a:solidFill>
                  <a:schemeClr val="accent2"/>
                </a:solidFill>
                <a:latin typeface="+mn-lt"/>
                <a:ea typeface="ＭＳ Ｐゴシック" pitchFamily="-107" charset="-128"/>
              </a:defRPr>
            </a:lvl9pPr>
          </a:lstStyle>
          <a:p>
            <a:r>
              <a:rPr lang="en-US" sz="2400" kern="0" dirty="0" smtClean="0"/>
              <a:t>When </a:t>
            </a:r>
            <a:r>
              <a:rPr lang="el-GR" sz="2400" kern="0" dirty="0" smtClean="0"/>
              <a:t>λ</a:t>
            </a:r>
            <a:r>
              <a:rPr lang="en-US" sz="2400" kern="0" dirty="0" smtClean="0"/>
              <a:t> = 0, then the lasso simply gives the OLS fit.</a:t>
            </a:r>
          </a:p>
          <a:p>
            <a:r>
              <a:rPr lang="en-US" sz="2400" kern="0" dirty="0" smtClean="0"/>
              <a:t>When </a:t>
            </a:r>
            <a:r>
              <a:rPr lang="el-GR" sz="2400" kern="0" dirty="0" smtClean="0"/>
              <a:t>λ</a:t>
            </a:r>
            <a:r>
              <a:rPr lang="en-US" sz="2400" kern="0" dirty="0" smtClean="0"/>
              <a:t> becomes sufficiently large, the lasso gives the null model in which all coefficient estimates equal zero.</a:t>
            </a:r>
            <a:endParaRPr lang="en-US" sz="2400" kern="0" dirty="0"/>
          </a:p>
        </p:txBody>
      </p:sp>
    </p:spTree>
    <p:extLst>
      <p:ext uri="{BB962C8B-B14F-4D97-AF65-F5344CB8AC3E}">
        <p14:creationId xmlns:p14="http://schemas.microsoft.com/office/powerpoint/2010/main" val="2242281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One can show that the lasso and ridge regression coefficient estimates solves the problems:</a:t>
            </a:r>
            <a:endParaRPr lang="en-US" sz="2400" dirty="0"/>
          </a:p>
        </p:txBody>
      </p:sp>
      <p:sp>
        <p:nvSpPr>
          <p:cNvPr id="3" name="Title 2"/>
          <p:cNvSpPr>
            <a:spLocks noGrp="1"/>
          </p:cNvSpPr>
          <p:nvPr>
            <p:ph type="title"/>
          </p:nvPr>
        </p:nvSpPr>
        <p:spPr/>
        <p:txBody>
          <a:bodyPr/>
          <a:lstStyle/>
          <a:p>
            <a:r>
              <a:rPr lang="en-US" dirty="0" smtClean="0"/>
              <a:t>The Lasso (cont.)</a:t>
            </a:r>
            <a:endParaRPr lang="en-US" dirty="0"/>
          </a:p>
        </p:txBody>
      </p:sp>
      <p:pic>
        <p:nvPicPr>
          <p:cNvPr id="4" name="Picture 3"/>
          <p:cNvPicPr>
            <a:picLocks noChangeAspect="1"/>
          </p:cNvPicPr>
          <p:nvPr/>
        </p:nvPicPr>
        <p:blipFill>
          <a:blip r:embed="rId2"/>
          <a:stretch>
            <a:fillRect/>
          </a:stretch>
        </p:blipFill>
        <p:spPr>
          <a:xfrm>
            <a:off x="609600" y="2509837"/>
            <a:ext cx="7628756" cy="2824163"/>
          </a:xfrm>
          <a:prstGeom prst="rect">
            <a:avLst/>
          </a:prstGeom>
        </p:spPr>
      </p:pic>
    </p:spTree>
    <p:extLst>
      <p:ext uri="{BB962C8B-B14F-4D97-AF65-F5344CB8AC3E}">
        <p14:creationId xmlns:p14="http://schemas.microsoft.com/office/powerpoint/2010/main" val="2734616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The lasso and ridge regression coefficient estimates are given by the first point at which an ellipse contacts the constraint region.</a:t>
            </a:r>
            <a:endParaRPr lang="en-US" sz="2400" dirty="0"/>
          </a:p>
        </p:txBody>
      </p:sp>
      <p:sp>
        <p:nvSpPr>
          <p:cNvPr id="3" name="Title 2"/>
          <p:cNvSpPr>
            <a:spLocks noGrp="1"/>
          </p:cNvSpPr>
          <p:nvPr>
            <p:ph type="title"/>
          </p:nvPr>
        </p:nvSpPr>
        <p:spPr/>
        <p:txBody>
          <a:bodyPr/>
          <a:lstStyle/>
          <a:p>
            <a:r>
              <a:rPr lang="en-US" dirty="0" smtClean="0"/>
              <a:t>The Lasso (cont.)</a:t>
            </a:r>
            <a:endParaRPr lang="en-US" dirty="0"/>
          </a:p>
        </p:txBody>
      </p:sp>
      <p:pic>
        <p:nvPicPr>
          <p:cNvPr id="4" name="Picture 3"/>
          <p:cNvPicPr>
            <a:picLocks noChangeAspect="1"/>
          </p:cNvPicPr>
          <p:nvPr/>
        </p:nvPicPr>
        <p:blipFill>
          <a:blip r:embed="rId2"/>
          <a:stretch>
            <a:fillRect/>
          </a:stretch>
        </p:blipFill>
        <p:spPr>
          <a:xfrm>
            <a:off x="1287647" y="2514600"/>
            <a:ext cx="6267450" cy="3695700"/>
          </a:xfrm>
          <a:prstGeom prst="rect">
            <a:avLst/>
          </a:prstGeom>
        </p:spPr>
      </p:pic>
      <p:sp>
        <p:nvSpPr>
          <p:cNvPr id="5" name="TextBox 4"/>
          <p:cNvSpPr txBox="1"/>
          <p:nvPr/>
        </p:nvSpPr>
        <p:spPr>
          <a:xfrm>
            <a:off x="4424916" y="2514600"/>
            <a:ext cx="1524000" cy="830997"/>
          </a:xfrm>
          <a:prstGeom prst="rect">
            <a:avLst/>
          </a:prstGeom>
          <a:noFill/>
        </p:spPr>
        <p:txBody>
          <a:bodyPr wrap="square" rtlCol="0">
            <a:spAutoFit/>
          </a:bodyPr>
          <a:lstStyle/>
          <a:p>
            <a:pPr algn="ctr"/>
            <a:r>
              <a:rPr lang="en-US" dirty="0" smtClean="0"/>
              <a:t>OLS Solution</a:t>
            </a:r>
            <a:endParaRPr lang="en-US" dirty="0"/>
          </a:p>
        </p:txBody>
      </p:sp>
      <p:cxnSp>
        <p:nvCxnSpPr>
          <p:cNvPr id="7" name="Straight Arrow Connector 6"/>
          <p:cNvCxnSpPr/>
          <p:nvPr/>
        </p:nvCxnSpPr>
        <p:spPr bwMode="auto">
          <a:xfrm flipH="1">
            <a:off x="3202172" y="3276600"/>
            <a:ext cx="13716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5716772" y="3276600"/>
            <a:ext cx="6858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p:cNvSpPr txBox="1"/>
          <p:nvPr/>
        </p:nvSpPr>
        <p:spPr>
          <a:xfrm>
            <a:off x="533400" y="5410200"/>
            <a:ext cx="1420997" cy="461665"/>
          </a:xfrm>
          <a:prstGeom prst="rect">
            <a:avLst/>
          </a:prstGeom>
          <a:noFill/>
        </p:spPr>
        <p:txBody>
          <a:bodyPr wrap="square" rtlCol="0">
            <a:spAutoFit/>
          </a:bodyPr>
          <a:lstStyle/>
          <a:p>
            <a:pPr algn="ctr"/>
            <a:r>
              <a:rPr lang="en-US" dirty="0" smtClean="0"/>
              <a:t>Lasso</a:t>
            </a:r>
            <a:endParaRPr lang="en-US" dirty="0"/>
          </a:p>
        </p:txBody>
      </p:sp>
      <p:sp>
        <p:nvSpPr>
          <p:cNvPr id="11" name="TextBox 10"/>
          <p:cNvSpPr txBox="1"/>
          <p:nvPr/>
        </p:nvSpPr>
        <p:spPr>
          <a:xfrm>
            <a:off x="7013501" y="5225533"/>
            <a:ext cx="1570739" cy="830997"/>
          </a:xfrm>
          <a:prstGeom prst="rect">
            <a:avLst/>
          </a:prstGeom>
          <a:noFill/>
        </p:spPr>
        <p:txBody>
          <a:bodyPr wrap="square" rtlCol="0">
            <a:spAutoFit/>
          </a:bodyPr>
          <a:lstStyle/>
          <a:p>
            <a:pPr algn="ctr"/>
            <a:r>
              <a:rPr lang="en-US" dirty="0" smtClean="0"/>
              <a:t>Ridge Regression</a:t>
            </a:r>
            <a:endParaRPr lang="en-US" dirty="0"/>
          </a:p>
        </p:txBody>
      </p:sp>
    </p:spTree>
    <p:extLst>
      <p:ext uri="{BB962C8B-B14F-4D97-AF65-F5344CB8AC3E}">
        <p14:creationId xmlns:p14="http://schemas.microsoft.com/office/powerpoint/2010/main" val="3822036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The lasso has a major advantage over ridge regression, in that it produces simpler and more interpretable models that involved only a subset of predictors.</a:t>
            </a:r>
          </a:p>
          <a:p>
            <a:endParaRPr lang="en-US" sz="1200" dirty="0"/>
          </a:p>
          <a:p>
            <a:r>
              <a:rPr lang="en-US" sz="2400" dirty="0" smtClean="0"/>
              <a:t>The lasso leads to qualitatively similar behavior to ridge regression, in that as </a:t>
            </a:r>
            <a:r>
              <a:rPr lang="el-GR" sz="2400" dirty="0" smtClean="0"/>
              <a:t>λ</a:t>
            </a:r>
            <a:r>
              <a:rPr lang="en-US" sz="2400" dirty="0" smtClean="0"/>
              <a:t> increases, the variance decreases and the bias increases.</a:t>
            </a:r>
          </a:p>
          <a:p>
            <a:endParaRPr lang="en-US" sz="1200" dirty="0"/>
          </a:p>
          <a:p>
            <a:r>
              <a:rPr lang="en-US" sz="2400" dirty="0" smtClean="0"/>
              <a:t>The lasso can generate more accurate predictions compared to ridge regression.</a:t>
            </a:r>
          </a:p>
          <a:p>
            <a:endParaRPr lang="en-US" sz="1200" dirty="0"/>
          </a:p>
          <a:p>
            <a:r>
              <a:rPr lang="en-US" sz="2400" dirty="0" smtClean="0"/>
              <a:t>Cross-validation can be used in order to determine which approach is better on a particular data set.</a:t>
            </a:r>
            <a:endParaRPr lang="en-US" sz="2400" dirty="0"/>
          </a:p>
        </p:txBody>
      </p:sp>
      <p:sp>
        <p:nvSpPr>
          <p:cNvPr id="3" name="Title 2"/>
          <p:cNvSpPr>
            <a:spLocks noGrp="1"/>
          </p:cNvSpPr>
          <p:nvPr>
            <p:ph type="title"/>
          </p:nvPr>
        </p:nvSpPr>
        <p:spPr/>
        <p:txBody>
          <a:bodyPr/>
          <a:lstStyle/>
          <a:p>
            <a:r>
              <a:rPr lang="en-US" dirty="0" smtClean="0"/>
              <a:t>Lasso vs. Ridge Regression</a:t>
            </a:r>
            <a:endParaRPr lang="en-US" dirty="0"/>
          </a:p>
        </p:txBody>
      </p:sp>
    </p:spTree>
    <p:extLst>
      <p:ext uri="{BB962C8B-B14F-4D97-AF65-F5344CB8AC3E}">
        <p14:creationId xmlns:p14="http://schemas.microsoft.com/office/powerpoint/2010/main" val="751212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As for subset selection, for ridge regression and lasso we require a method to determine which of the models under consideration in best; thus, we required a method selecting a value for the tuning parameter </a:t>
            </a:r>
            <a:r>
              <a:rPr lang="el-GR" sz="2400" dirty="0" smtClean="0"/>
              <a:t>λ</a:t>
            </a:r>
            <a:r>
              <a:rPr lang="en-US" sz="2400" dirty="0" smtClean="0"/>
              <a:t> or equivalently, the value of the constraint </a:t>
            </a:r>
            <a:r>
              <a:rPr lang="en-US" sz="2400" i="1" dirty="0" smtClean="0"/>
              <a:t>s</a:t>
            </a:r>
            <a:r>
              <a:rPr lang="en-US" sz="2400" dirty="0" smtClean="0"/>
              <a:t>.</a:t>
            </a:r>
          </a:p>
          <a:p>
            <a:endParaRPr lang="en-US" sz="2400" dirty="0"/>
          </a:p>
          <a:p>
            <a:r>
              <a:rPr lang="en-US" sz="2400" dirty="0"/>
              <a:t>Select a grid of </a:t>
            </a:r>
            <a:r>
              <a:rPr lang="en-US" sz="2400" dirty="0" smtClean="0"/>
              <a:t>potential values; use cross-validation </a:t>
            </a:r>
            <a:r>
              <a:rPr lang="en-US" sz="2400" dirty="0"/>
              <a:t>to estimate the error rate on test data (for each value </a:t>
            </a:r>
            <a:r>
              <a:rPr lang="en-US" sz="2400" dirty="0" smtClean="0"/>
              <a:t>of </a:t>
            </a:r>
            <a:r>
              <a:rPr lang="el-GR" sz="2400" dirty="0" smtClean="0"/>
              <a:t>λ</a:t>
            </a:r>
            <a:r>
              <a:rPr lang="en-US" sz="2400" dirty="0" smtClean="0"/>
              <a:t>) </a:t>
            </a:r>
            <a:r>
              <a:rPr lang="en-US" sz="2400" dirty="0"/>
              <a:t>and select the value that gives the </a:t>
            </a:r>
            <a:r>
              <a:rPr lang="en-US" sz="2400" dirty="0" smtClean="0"/>
              <a:t>smallest error rate.</a:t>
            </a:r>
          </a:p>
          <a:p>
            <a:endParaRPr lang="en-US" sz="2400" dirty="0"/>
          </a:p>
          <a:p>
            <a:r>
              <a:rPr lang="en-US" sz="2400" dirty="0" smtClean="0"/>
              <a:t>Finally, the model is re-fit using all of the variable observations and the selected value of the tuning parameter </a:t>
            </a:r>
            <a:r>
              <a:rPr lang="el-GR" sz="2400" dirty="0" smtClean="0"/>
              <a:t>λ</a:t>
            </a:r>
            <a:r>
              <a:rPr lang="en-US" sz="2400" dirty="0" smtClean="0"/>
              <a:t>.</a:t>
            </a:r>
            <a:endParaRPr lang="en-US" sz="2400" dirty="0"/>
          </a:p>
          <a:p>
            <a:endParaRPr lang="en-US" sz="2400" dirty="0"/>
          </a:p>
        </p:txBody>
      </p:sp>
      <p:sp>
        <p:nvSpPr>
          <p:cNvPr id="3" name="Title 2"/>
          <p:cNvSpPr>
            <a:spLocks noGrp="1"/>
          </p:cNvSpPr>
          <p:nvPr>
            <p:ph type="title"/>
          </p:nvPr>
        </p:nvSpPr>
        <p:spPr/>
        <p:txBody>
          <a:bodyPr>
            <a:normAutofit fontScale="90000"/>
          </a:bodyPr>
          <a:lstStyle/>
          <a:p>
            <a:r>
              <a:rPr lang="en-US" dirty="0" smtClean="0"/>
              <a:t>Selecting the Tuning Parameter </a:t>
            </a:r>
            <a:r>
              <a:rPr lang="el-GR" dirty="0" smtClean="0"/>
              <a:t>λ</a:t>
            </a:r>
            <a:endParaRPr lang="en-US" dirty="0"/>
          </a:p>
        </p:txBody>
      </p:sp>
    </p:spTree>
    <p:extLst>
      <p:ext uri="{BB962C8B-B14F-4D97-AF65-F5344CB8AC3E}">
        <p14:creationId xmlns:p14="http://schemas.microsoft.com/office/powerpoint/2010/main" val="3371376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676400"/>
            <a:ext cx="7772400" cy="4114800"/>
          </a:xfrm>
        </p:spPr>
        <p:txBody>
          <a:bodyPr/>
          <a:lstStyle/>
          <a:p>
            <a:r>
              <a:rPr lang="en-US" sz="2400" dirty="0" smtClean="0"/>
              <a:t>We may want to improve the simple linear model by replacing OLS estimation with some alternative fitting procedure.</a:t>
            </a:r>
          </a:p>
          <a:p>
            <a:endParaRPr lang="en-US" sz="2400" dirty="0"/>
          </a:p>
          <a:p>
            <a:r>
              <a:rPr lang="en-US" sz="2400" dirty="0" smtClean="0"/>
              <a:t>Why use an alternative fitting procedure?</a:t>
            </a:r>
          </a:p>
          <a:p>
            <a:pPr lvl="1"/>
            <a:r>
              <a:rPr lang="en-US" sz="2000" dirty="0" smtClean="0"/>
              <a:t>Prediction Accuracy</a:t>
            </a:r>
          </a:p>
          <a:p>
            <a:pPr lvl="1"/>
            <a:r>
              <a:rPr lang="en-US" sz="2000" dirty="0" smtClean="0"/>
              <a:t>Model Interpretability</a:t>
            </a:r>
            <a:endParaRPr lang="en-US" sz="2000" dirty="0"/>
          </a:p>
        </p:txBody>
      </p:sp>
      <p:sp>
        <p:nvSpPr>
          <p:cNvPr id="3" name="Title 2"/>
          <p:cNvSpPr>
            <a:spLocks noGrp="1"/>
          </p:cNvSpPr>
          <p:nvPr>
            <p:ph type="title"/>
          </p:nvPr>
        </p:nvSpPr>
        <p:spPr/>
        <p:txBody>
          <a:bodyPr/>
          <a:lstStyle/>
          <a:p>
            <a:r>
              <a:rPr lang="en-US" dirty="0" smtClean="0"/>
              <a:t>Improving the Linear Model</a:t>
            </a:r>
            <a:endParaRPr lang="en-US" dirty="0"/>
          </a:p>
        </p:txBody>
      </p:sp>
    </p:spTree>
    <p:extLst>
      <p:ext uri="{BB962C8B-B14F-4D97-AF65-F5344CB8AC3E}">
        <p14:creationId xmlns:p14="http://schemas.microsoft.com/office/powerpoint/2010/main" val="4285159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3532" y="1600200"/>
            <a:ext cx="8315553" cy="4719638"/>
          </a:xfrm>
          <a:prstGeom prst="rect">
            <a:avLst/>
          </a:prstGeom>
        </p:spPr>
      </p:pic>
      <p:sp>
        <p:nvSpPr>
          <p:cNvPr id="3" name="Title 2"/>
          <p:cNvSpPr>
            <a:spLocks noGrp="1"/>
          </p:cNvSpPr>
          <p:nvPr>
            <p:ph type="title"/>
          </p:nvPr>
        </p:nvSpPr>
        <p:spPr/>
        <p:txBody>
          <a:bodyPr>
            <a:normAutofit fontScale="90000"/>
          </a:bodyPr>
          <a:lstStyle/>
          <a:p>
            <a:r>
              <a:rPr lang="en-US" dirty="0"/>
              <a:t>Selecting the Tuning Parameter </a:t>
            </a:r>
            <a:r>
              <a:rPr lang="el-GR" dirty="0" smtClean="0"/>
              <a:t>λ</a:t>
            </a:r>
            <a:r>
              <a:rPr lang="en-US" dirty="0" smtClean="0"/>
              <a:t>: Credit Data Example</a:t>
            </a:r>
            <a:endParaRPr lang="en-US" dirty="0"/>
          </a:p>
        </p:txBody>
      </p:sp>
    </p:spTree>
    <p:extLst>
      <p:ext uri="{BB962C8B-B14F-4D97-AF65-F5344CB8AC3E}">
        <p14:creationId xmlns:p14="http://schemas.microsoft.com/office/powerpoint/2010/main" val="3694745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Selecting the Tuning Parameter </a:t>
            </a:r>
            <a:r>
              <a:rPr lang="el-GR" dirty="0" smtClean="0"/>
              <a:t>λ</a:t>
            </a:r>
            <a:r>
              <a:rPr lang="en-US" dirty="0" smtClean="0"/>
              <a:t>: Simulated Data Example</a:t>
            </a:r>
            <a:endParaRPr lang="en-US" dirty="0"/>
          </a:p>
        </p:txBody>
      </p:sp>
      <p:pic>
        <p:nvPicPr>
          <p:cNvPr id="5" name="Content Placeholder 4"/>
          <p:cNvPicPr>
            <a:picLocks noGrp="1" noChangeAspect="1"/>
          </p:cNvPicPr>
          <p:nvPr>
            <p:ph idx="1"/>
          </p:nvPr>
        </p:nvPicPr>
        <p:blipFill>
          <a:blip r:embed="rId2"/>
          <a:stretch>
            <a:fillRect/>
          </a:stretch>
        </p:blipFill>
        <p:spPr>
          <a:xfrm>
            <a:off x="762000" y="1524000"/>
            <a:ext cx="7675797" cy="4724400"/>
          </a:xfrm>
          <a:prstGeom prst="rect">
            <a:avLst/>
          </a:prstGeom>
        </p:spPr>
      </p:pic>
    </p:spTree>
    <p:extLst>
      <p:ext uri="{BB962C8B-B14F-4D97-AF65-F5344CB8AC3E}">
        <p14:creationId xmlns:p14="http://schemas.microsoft.com/office/powerpoint/2010/main" val="243128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The methods we have discussed so far have involved fitting linear regression models, via OLS or a shrunken approach, using the original predictors.</a:t>
            </a:r>
          </a:p>
          <a:p>
            <a:endParaRPr lang="en-US" sz="2400" dirty="0"/>
          </a:p>
          <a:p>
            <a:r>
              <a:rPr lang="en-US" sz="2400" dirty="0" smtClean="0"/>
              <a:t>We now explore a class of approaches that </a:t>
            </a:r>
            <a:r>
              <a:rPr lang="en-US" sz="2400" i="1" dirty="0" smtClean="0"/>
              <a:t>transform</a:t>
            </a:r>
            <a:r>
              <a:rPr lang="en-US" sz="2400" dirty="0" smtClean="0"/>
              <a:t> the predictors and then fit an OLS model using the transformed variables.</a:t>
            </a:r>
          </a:p>
          <a:p>
            <a:endParaRPr lang="en-US" sz="2400" dirty="0"/>
          </a:p>
          <a:p>
            <a:r>
              <a:rPr lang="en-US" sz="2400" dirty="0" smtClean="0"/>
              <a:t>We refer to these techniques as </a:t>
            </a:r>
            <a:r>
              <a:rPr lang="en-US" sz="2400" i="1" dirty="0" smtClean="0"/>
              <a:t>dimension reduction</a:t>
            </a:r>
            <a:r>
              <a:rPr lang="en-US" sz="2400" dirty="0" smtClean="0"/>
              <a:t> methods.</a:t>
            </a:r>
            <a:endParaRPr lang="en-US" sz="2400" dirty="0"/>
          </a:p>
        </p:txBody>
      </p:sp>
      <p:sp>
        <p:nvSpPr>
          <p:cNvPr id="3" name="Title 2"/>
          <p:cNvSpPr>
            <a:spLocks noGrp="1"/>
          </p:cNvSpPr>
          <p:nvPr>
            <p:ph type="title"/>
          </p:nvPr>
        </p:nvSpPr>
        <p:spPr/>
        <p:txBody>
          <a:bodyPr/>
          <a:lstStyle/>
          <a:p>
            <a:r>
              <a:rPr lang="en-US" dirty="0" smtClean="0"/>
              <a:t>Dimension Reduction</a:t>
            </a:r>
            <a:endParaRPr lang="en-US" dirty="0"/>
          </a:p>
        </p:txBody>
      </p:sp>
    </p:spTree>
    <p:extLst>
      <p:ext uri="{BB962C8B-B14F-4D97-AF65-F5344CB8AC3E}">
        <p14:creationId xmlns:p14="http://schemas.microsoft.com/office/powerpoint/2010/main" val="371623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sz="2400" dirty="0" smtClean="0"/>
                  <a:t>Let </a:t>
                </a:r>
                <a:r>
                  <a:rPr lang="en-US" sz="2400" i="1" dirty="0" smtClean="0"/>
                  <a:t>Z</a:t>
                </a:r>
                <a:r>
                  <a:rPr lang="en-US" sz="2400" i="1" baseline="-25000" dirty="0" smtClean="0"/>
                  <a:t>1</a:t>
                </a:r>
                <a:r>
                  <a:rPr lang="en-US" sz="2400" i="1" dirty="0" smtClean="0"/>
                  <a:t>, Z</a:t>
                </a:r>
                <a:r>
                  <a:rPr lang="en-US" sz="2400" i="1" baseline="-25000" dirty="0" smtClean="0"/>
                  <a:t>2</a:t>
                </a:r>
                <a:r>
                  <a:rPr lang="en-US" sz="2400" i="1" dirty="0" smtClean="0"/>
                  <a:t>,</a:t>
                </a:r>
                <a:r>
                  <a:rPr lang="en-US" sz="2400" dirty="0" smtClean="0"/>
                  <a:t>…,</a:t>
                </a:r>
                <a:r>
                  <a:rPr lang="en-US" sz="2400" i="1" dirty="0" smtClean="0"/>
                  <a:t>Z</a:t>
                </a:r>
                <a:r>
                  <a:rPr lang="en-US" sz="2400" i="1" baseline="-25000" dirty="0" smtClean="0"/>
                  <a:t>M</a:t>
                </a:r>
                <a:r>
                  <a:rPr lang="en-US" sz="2400" dirty="0" smtClean="0"/>
                  <a:t> represent </a:t>
                </a:r>
                <a:r>
                  <a:rPr lang="en-US" sz="2400" i="1" dirty="0" smtClean="0"/>
                  <a:t>M </a:t>
                </a:r>
                <a:r>
                  <a:rPr lang="en-US" sz="2400" dirty="0" smtClean="0"/>
                  <a:t>&lt; </a:t>
                </a:r>
                <a:r>
                  <a:rPr lang="en-US" sz="2400" i="1" dirty="0" smtClean="0"/>
                  <a:t>p</a:t>
                </a:r>
                <a:r>
                  <a:rPr lang="en-US" sz="2400" dirty="0" smtClean="0"/>
                  <a:t> </a:t>
                </a:r>
                <a:r>
                  <a:rPr lang="en-US" sz="2400" i="1" dirty="0" smtClean="0"/>
                  <a:t>linear combination</a:t>
                </a:r>
                <a:r>
                  <a:rPr lang="en-US" sz="2400" dirty="0" smtClean="0"/>
                  <a:t> of our original </a:t>
                </a:r>
                <a:r>
                  <a:rPr lang="en-US" sz="2400" i="1" dirty="0" smtClean="0"/>
                  <a:t>p</a:t>
                </a:r>
                <a:r>
                  <a:rPr lang="en-US" sz="2400" dirty="0" smtClean="0"/>
                  <a:t> predictors. That is,</a:t>
                </a:r>
              </a:p>
              <a:p>
                <a:endParaRPr lang="en-US" sz="2400" dirty="0"/>
              </a:p>
              <a:p>
                <a:endParaRPr lang="en-US" sz="2400" dirty="0" smtClean="0"/>
              </a:p>
              <a:p>
                <a:endParaRPr lang="en-US" sz="2400" dirty="0"/>
              </a:p>
              <a:p>
                <a:pPr marL="0" indent="0">
                  <a:buNone/>
                </a:pPr>
                <a:r>
                  <a:rPr lang="en-US" sz="2400" dirty="0" smtClean="0"/>
                  <a:t>for some constants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rPr>
                          <m:t>𝑚</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i="1">
                            <a:latin typeface="Cambria Math" panose="02040503050406030204" pitchFamily="18" charset="0"/>
                          </a:rPr>
                          <m:t>𝑚</m:t>
                        </m:r>
                        <m:r>
                          <a:rPr lang="en-US" sz="2400" b="0" i="1" smtClean="0">
                            <a:latin typeface="Cambria Math" panose="02040503050406030204" pitchFamily="18" charset="0"/>
                          </a:rPr>
                          <m:t>𝑝</m:t>
                        </m:r>
                      </m:sub>
                    </m:sSub>
                    <m:r>
                      <a:rPr lang="en-US" sz="2400" b="0" i="1" smtClean="0">
                        <a:latin typeface="Cambria Math" panose="02040503050406030204" pitchFamily="18" charset="0"/>
                      </a:rPr>
                      <m:t>.</m:t>
                    </m:r>
                  </m:oMath>
                </a14:m>
                <a:endParaRPr lang="en-US" sz="2400" dirty="0" smtClean="0"/>
              </a:p>
              <a:p>
                <a:r>
                  <a:rPr lang="en-US" sz="2400" dirty="0" smtClean="0"/>
                  <a:t>We can then fit an OLS linear regression model,</a:t>
                </a:r>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113" t="-1185" r="-160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Dimension Reduction (cont.)</a:t>
            </a:r>
            <a:endParaRPr lang="en-US" dirty="0"/>
          </a:p>
        </p:txBody>
      </p:sp>
      <p:pic>
        <p:nvPicPr>
          <p:cNvPr id="4" name="Picture 3"/>
          <p:cNvPicPr>
            <a:picLocks noChangeAspect="1"/>
          </p:cNvPicPr>
          <p:nvPr/>
        </p:nvPicPr>
        <p:blipFill>
          <a:blip r:embed="rId3"/>
          <a:stretch>
            <a:fillRect/>
          </a:stretch>
        </p:blipFill>
        <p:spPr>
          <a:xfrm>
            <a:off x="3124200" y="2514600"/>
            <a:ext cx="2649044" cy="1252537"/>
          </a:xfrm>
          <a:prstGeom prst="rect">
            <a:avLst/>
          </a:prstGeom>
        </p:spPr>
      </p:pic>
      <p:pic>
        <p:nvPicPr>
          <p:cNvPr id="5" name="Picture 4"/>
          <p:cNvPicPr>
            <a:picLocks noChangeAspect="1"/>
          </p:cNvPicPr>
          <p:nvPr/>
        </p:nvPicPr>
        <p:blipFill>
          <a:blip r:embed="rId4"/>
          <a:stretch>
            <a:fillRect/>
          </a:stretch>
        </p:blipFill>
        <p:spPr>
          <a:xfrm>
            <a:off x="1443989" y="4724400"/>
            <a:ext cx="6332222" cy="1319213"/>
          </a:xfrm>
          <a:prstGeom prst="rect">
            <a:avLst/>
          </a:prstGeom>
        </p:spPr>
      </p:pic>
    </p:spTree>
    <p:extLst>
      <p:ext uri="{BB962C8B-B14F-4D97-AF65-F5344CB8AC3E}">
        <p14:creationId xmlns:p14="http://schemas.microsoft.com/office/powerpoint/2010/main" val="3725923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sz="2400" dirty="0" smtClean="0"/>
                  <a:t>If the constants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i="1">
                            <a:latin typeface="Cambria Math" panose="02040503050406030204" pitchFamily="18" charset="0"/>
                          </a:rPr>
                          <m:t>𝑚</m:t>
                        </m:r>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i="1">
                            <a:latin typeface="Cambria Math" panose="02040503050406030204" pitchFamily="18" charset="0"/>
                          </a:rPr>
                          <m:t>𝑚𝑝</m:t>
                        </m:r>
                      </m:sub>
                    </m:sSub>
                  </m:oMath>
                </a14:m>
                <a:r>
                  <a:rPr lang="en-US" sz="2400" dirty="0" smtClean="0"/>
                  <a:t> are chosen wisely, then such dimension reduction approaches can outperform OLS regression.</a:t>
                </a:r>
              </a:p>
              <a:p>
                <a:endParaRPr lang="en-US" sz="2400" dirty="0"/>
              </a:p>
              <a:p>
                <a:r>
                  <a:rPr lang="en-US" sz="2400" dirty="0" smtClean="0"/>
                  <a:t>The term </a:t>
                </a:r>
                <a:r>
                  <a:rPr lang="en-US" sz="2400" i="1" dirty="0" smtClean="0"/>
                  <a:t>dimension reduction</a:t>
                </a:r>
                <a:r>
                  <a:rPr lang="en-US" sz="2400" dirty="0" smtClean="0"/>
                  <a:t> comes from the fact that this approach reduces the problem of estimating the </a:t>
                </a:r>
                <a:r>
                  <a:rPr lang="en-US" sz="2400" i="1" dirty="0" smtClean="0"/>
                  <a:t>p</a:t>
                </a:r>
                <a:r>
                  <a:rPr lang="en-US" sz="2400" dirty="0" smtClean="0"/>
                  <a:t> + 1 coefficients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𝑝</m:t>
                        </m:r>
                      </m:sub>
                    </m:sSub>
                  </m:oMath>
                </a14:m>
                <a:r>
                  <a:rPr lang="en-US" sz="2400" dirty="0" smtClean="0"/>
                  <a:t> to the simpler problem of estimating the </a:t>
                </a:r>
                <a:r>
                  <a:rPr lang="en-US" sz="2400" i="1" dirty="0" smtClean="0"/>
                  <a:t>M</a:t>
                </a:r>
                <a:r>
                  <a:rPr lang="en-US" sz="2400" dirty="0" smtClean="0"/>
                  <a:t> + 1 coefficients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𝑀</m:t>
                        </m:r>
                      </m:sub>
                    </m:sSub>
                  </m:oMath>
                </a14:m>
                <a:r>
                  <a:rPr lang="en-US" sz="2400" dirty="0" smtClean="0"/>
                  <a:t>, where </a:t>
                </a:r>
                <a:r>
                  <a:rPr lang="en-US" sz="2400" i="1" dirty="0" smtClean="0"/>
                  <a:t>M</a:t>
                </a:r>
                <a:r>
                  <a:rPr lang="en-US" sz="2400" dirty="0" smtClean="0"/>
                  <a:t> &lt; </a:t>
                </a:r>
                <a:r>
                  <a:rPr lang="en-US" sz="2400" i="1" dirty="0" smtClean="0"/>
                  <a:t>p</a:t>
                </a:r>
                <a:r>
                  <a:rPr lang="en-US" sz="2400" dirty="0" smtClean="0"/>
                  <a:t>.</a:t>
                </a:r>
              </a:p>
              <a:p>
                <a:endParaRPr lang="en-US" sz="2400" dirty="0"/>
              </a:p>
              <a:p>
                <a:endParaRPr lang="en-US" sz="2400" dirty="0" smtClean="0"/>
              </a:p>
              <a:p>
                <a:endParaRPr lang="en-US" sz="2400" dirty="0"/>
              </a:p>
              <a:p>
                <a:r>
                  <a:rPr lang="en-US" sz="2400" dirty="0" smtClean="0"/>
                  <a:t>This method serves to constrain the estimated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𝑗</m:t>
                        </m:r>
                      </m:sub>
                    </m:sSub>
                  </m:oMath>
                </a14:m>
                <a:r>
                  <a:rPr lang="en-US" sz="2400" dirty="0" smtClean="0"/>
                  <a:t> coefficients.</a:t>
                </a:r>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348" t="-1185" b="-1555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Dimension Reduction (cont.)</a:t>
            </a:r>
            <a:endParaRPr lang="en-US" dirty="0"/>
          </a:p>
        </p:txBody>
      </p:sp>
      <p:pic>
        <p:nvPicPr>
          <p:cNvPr id="4" name="Picture 3"/>
          <p:cNvPicPr>
            <a:picLocks noChangeAspect="1"/>
          </p:cNvPicPr>
          <p:nvPr/>
        </p:nvPicPr>
        <p:blipFill>
          <a:blip r:embed="rId3"/>
          <a:stretch>
            <a:fillRect/>
          </a:stretch>
        </p:blipFill>
        <p:spPr>
          <a:xfrm>
            <a:off x="228600" y="4724400"/>
            <a:ext cx="6067425" cy="885825"/>
          </a:xfrm>
          <a:prstGeom prst="rect">
            <a:avLst/>
          </a:prstGeom>
        </p:spPr>
      </p:pic>
      <p:pic>
        <p:nvPicPr>
          <p:cNvPr id="5" name="Picture 4"/>
          <p:cNvPicPr>
            <a:picLocks noChangeAspect="1"/>
          </p:cNvPicPr>
          <p:nvPr/>
        </p:nvPicPr>
        <p:blipFill>
          <a:blip r:embed="rId4"/>
          <a:stretch>
            <a:fillRect/>
          </a:stretch>
        </p:blipFill>
        <p:spPr>
          <a:xfrm>
            <a:off x="7058025" y="4738687"/>
            <a:ext cx="1628775" cy="857250"/>
          </a:xfrm>
          <a:prstGeom prst="rect">
            <a:avLst/>
          </a:prstGeom>
        </p:spPr>
      </p:pic>
    </p:spTree>
    <p:extLst>
      <p:ext uri="{BB962C8B-B14F-4D97-AF65-F5344CB8AC3E}">
        <p14:creationId xmlns:p14="http://schemas.microsoft.com/office/powerpoint/2010/main" val="802238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Here, we apply principal components analysis (PCA) to define the linear combinations of the predictors, for use in the regression.</a:t>
            </a:r>
          </a:p>
          <a:p>
            <a:endParaRPr lang="en-US" sz="2400" dirty="0"/>
          </a:p>
          <a:p>
            <a:r>
              <a:rPr lang="en-US" sz="2400" dirty="0" smtClean="0"/>
              <a:t>The </a:t>
            </a:r>
            <a:r>
              <a:rPr lang="en-US" sz="2400" i="1" dirty="0" smtClean="0"/>
              <a:t>first principal component</a:t>
            </a:r>
            <a:r>
              <a:rPr lang="en-US" sz="2400" dirty="0" smtClean="0"/>
              <a:t> is that (normalized) linear combination of the variables with the largest variances.</a:t>
            </a:r>
          </a:p>
          <a:p>
            <a:endParaRPr lang="en-US" sz="2400" dirty="0"/>
          </a:p>
          <a:p>
            <a:r>
              <a:rPr lang="en-US" sz="2400" dirty="0" smtClean="0"/>
              <a:t>The </a:t>
            </a:r>
            <a:r>
              <a:rPr lang="en-US" sz="2400" i="1" dirty="0" smtClean="0"/>
              <a:t>second principal component</a:t>
            </a:r>
            <a:r>
              <a:rPr lang="en-US" sz="2400" dirty="0" smtClean="0"/>
              <a:t> has largest variance, subject to being uncorrelated with the first….etc.</a:t>
            </a:r>
          </a:p>
          <a:p>
            <a:endParaRPr lang="en-US" sz="2400" dirty="0"/>
          </a:p>
          <a:p>
            <a:r>
              <a:rPr lang="en-US" sz="2400" dirty="0" smtClean="0"/>
              <a:t>Thus, with many correlated variables, we replace them with a small set of principal components that capture their joint variation.</a:t>
            </a:r>
            <a:endParaRPr lang="en-US" sz="2400" dirty="0"/>
          </a:p>
        </p:txBody>
      </p:sp>
      <p:sp>
        <p:nvSpPr>
          <p:cNvPr id="3" name="Title 2"/>
          <p:cNvSpPr>
            <a:spLocks noGrp="1"/>
          </p:cNvSpPr>
          <p:nvPr>
            <p:ph type="title"/>
          </p:nvPr>
        </p:nvSpPr>
        <p:spPr/>
        <p:txBody>
          <a:bodyPr>
            <a:normAutofit fontScale="90000"/>
          </a:bodyPr>
          <a:lstStyle/>
          <a:p>
            <a:r>
              <a:rPr lang="en-US" dirty="0" smtClean="0"/>
              <a:t>Principal Components Regression</a:t>
            </a:r>
            <a:endParaRPr lang="en-US" dirty="0"/>
          </a:p>
        </p:txBody>
      </p:sp>
    </p:spTree>
    <p:extLst>
      <p:ext uri="{BB962C8B-B14F-4D97-AF65-F5344CB8AC3E}">
        <p14:creationId xmlns:p14="http://schemas.microsoft.com/office/powerpoint/2010/main" val="1621743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000" dirty="0" smtClean="0"/>
              <a:t>Principal Components Regression (cont.)</a:t>
            </a:r>
            <a:endParaRPr lang="en-US" sz="3000" dirty="0"/>
          </a:p>
        </p:txBody>
      </p:sp>
      <p:sp>
        <p:nvSpPr>
          <p:cNvPr id="2" name="Content Placeholder 1"/>
          <p:cNvSpPr>
            <a:spLocks noGrp="1"/>
          </p:cNvSpPr>
          <p:nvPr>
            <p:ph idx="1"/>
          </p:nvPr>
        </p:nvSpPr>
        <p:spPr/>
        <p:txBody>
          <a:bodyPr/>
          <a:lstStyle/>
          <a:p>
            <a:r>
              <a:rPr lang="en-US" sz="2400" dirty="0" smtClean="0"/>
              <a:t>The </a:t>
            </a:r>
            <a:r>
              <a:rPr lang="en-US" sz="2400" i="1" dirty="0" smtClean="0"/>
              <a:t>principal components regression </a:t>
            </a:r>
            <a:r>
              <a:rPr lang="en-US" sz="2400" dirty="0" smtClean="0"/>
              <a:t>(PCR) approach involves constructing the first </a:t>
            </a:r>
            <a:r>
              <a:rPr lang="en-US" sz="2400" i="1" dirty="0" smtClean="0"/>
              <a:t>M</a:t>
            </a:r>
            <a:r>
              <a:rPr lang="en-US" sz="2400" dirty="0" smtClean="0"/>
              <a:t> principal components, and then using these components as the predictors in an OLS linear regression model.</a:t>
            </a:r>
          </a:p>
          <a:p>
            <a:endParaRPr lang="en-US" sz="1200" dirty="0"/>
          </a:p>
          <a:p>
            <a:r>
              <a:rPr lang="en-US" sz="2400" dirty="0" smtClean="0"/>
              <a:t>The key idea is that often a small number of principal components suffice to </a:t>
            </a:r>
            <a:r>
              <a:rPr lang="en-US" sz="2400" i="1" dirty="0" smtClean="0"/>
              <a:t>explain</a:t>
            </a:r>
            <a:r>
              <a:rPr lang="en-US" sz="2400" dirty="0" smtClean="0"/>
              <a:t> most of the variability in the data, as well as the relationship with the response.</a:t>
            </a:r>
          </a:p>
          <a:p>
            <a:endParaRPr lang="en-US" sz="1200" dirty="0"/>
          </a:p>
          <a:p>
            <a:r>
              <a:rPr lang="en-US" sz="2400" dirty="0" smtClean="0"/>
              <a:t>We assume that the directions in which </a:t>
            </a:r>
            <a:r>
              <a:rPr lang="en-US" sz="2400" i="1" dirty="0" smtClean="0"/>
              <a:t>X</a:t>
            </a:r>
            <a:r>
              <a:rPr lang="en-US" sz="2400" i="1" baseline="-25000" dirty="0" smtClean="0"/>
              <a:t>1</a:t>
            </a:r>
            <a:r>
              <a:rPr lang="en-US" sz="2400" dirty="0" smtClean="0"/>
              <a:t>,…,</a:t>
            </a:r>
            <a:r>
              <a:rPr lang="en-US" sz="2400" i="1" dirty="0" err="1" smtClean="0"/>
              <a:t>X</a:t>
            </a:r>
            <a:r>
              <a:rPr lang="en-US" sz="2400" i="1" baseline="-25000" dirty="0" err="1" smtClean="0"/>
              <a:t>p</a:t>
            </a:r>
            <a:r>
              <a:rPr lang="en-US" sz="2400" dirty="0" smtClean="0"/>
              <a:t> show the most variation are the directions that are associated with </a:t>
            </a:r>
            <a:r>
              <a:rPr lang="en-US" sz="2400" i="1" dirty="0" smtClean="0"/>
              <a:t>Y</a:t>
            </a:r>
            <a:r>
              <a:rPr lang="en-US" sz="2400" dirty="0" smtClean="0"/>
              <a:t>.</a:t>
            </a:r>
          </a:p>
          <a:p>
            <a:endParaRPr lang="en-US" sz="1200" dirty="0"/>
          </a:p>
          <a:p>
            <a:r>
              <a:rPr lang="en-US" sz="2400" dirty="0" smtClean="0"/>
              <a:t>When performing PCR, predictors should be </a:t>
            </a:r>
            <a:r>
              <a:rPr lang="en-US" sz="2400" i="1" dirty="0" smtClean="0"/>
              <a:t>standardized</a:t>
            </a:r>
            <a:r>
              <a:rPr lang="en-US" sz="2400" dirty="0" smtClean="0"/>
              <a:t> prior to generating the principal components.</a:t>
            </a:r>
            <a:endParaRPr lang="en-US" sz="2400" dirty="0"/>
          </a:p>
        </p:txBody>
      </p:sp>
    </p:spTree>
    <p:extLst>
      <p:ext uri="{BB962C8B-B14F-4D97-AF65-F5344CB8AC3E}">
        <p14:creationId xmlns:p14="http://schemas.microsoft.com/office/powerpoint/2010/main" val="2743332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000" dirty="0" smtClean="0"/>
              <a:t>Principal Components Regression (cont.)</a:t>
            </a:r>
            <a:endParaRPr lang="en-US" sz="3000" dirty="0"/>
          </a:p>
        </p:txBody>
      </p:sp>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r>
                  <a:rPr lang="en-US" sz="2400" dirty="0" smtClean="0"/>
                  <a:t>PCR forms the derived input columns </a:t>
                </a:r>
                <a:r>
                  <a:rPr lang="en-US" sz="2400" b="1" dirty="0" err="1" smtClean="0"/>
                  <a:t>z</a:t>
                </a:r>
                <a:r>
                  <a:rPr lang="en-US" sz="2400" i="1" baseline="-25000" dirty="0" err="1" smtClean="0"/>
                  <a:t>m</a:t>
                </a:r>
                <a:r>
                  <a:rPr lang="en-US" sz="2400" dirty="0" smtClean="0"/>
                  <a:t> = </a:t>
                </a:r>
                <a:r>
                  <a:rPr lang="en-US" sz="2400" b="1" dirty="0" err="1" smtClean="0"/>
                  <a:t>X</a:t>
                </a:r>
                <a:r>
                  <a:rPr lang="en-US" sz="2400" i="1" dirty="0" err="1" smtClean="0"/>
                  <a:t>v</a:t>
                </a:r>
                <a:r>
                  <a:rPr lang="en-US" sz="2400" i="1" baseline="-25000" dirty="0" err="1" smtClean="0"/>
                  <a:t>m</a:t>
                </a:r>
                <a:r>
                  <a:rPr lang="en-US" sz="2400" dirty="0" smtClean="0"/>
                  <a:t>, and then regresses </a:t>
                </a:r>
                <a:r>
                  <a:rPr lang="en-US" sz="2400" b="1" dirty="0" smtClean="0"/>
                  <a:t>y</a:t>
                </a:r>
                <a:r>
                  <a:rPr lang="en-US" sz="2400" dirty="0" smtClean="0"/>
                  <a:t> on </a:t>
                </a:r>
                <a:r>
                  <a:rPr lang="en-US" sz="2400" b="1" dirty="0" smtClean="0"/>
                  <a:t>z</a:t>
                </a:r>
                <a:r>
                  <a:rPr lang="en-US" sz="2400" baseline="-25000" dirty="0" smtClean="0"/>
                  <a:t>1</a:t>
                </a:r>
                <a:r>
                  <a:rPr lang="en-US" sz="2400" dirty="0" smtClean="0"/>
                  <a:t>, </a:t>
                </a:r>
                <a:r>
                  <a:rPr lang="en-US" sz="2400" b="1" dirty="0" smtClean="0"/>
                  <a:t>z</a:t>
                </a:r>
                <a:r>
                  <a:rPr lang="en-US" sz="2400" baseline="-25000" dirty="0" smtClean="0"/>
                  <a:t>2</a:t>
                </a:r>
                <a:r>
                  <a:rPr lang="en-US" sz="2400" dirty="0" smtClean="0"/>
                  <a:t>,…,</a:t>
                </a:r>
                <a:r>
                  <a:rPr lang="en-US" sz="2400" b="1" dirty="0" err="1" smtClean="0"/>
                  <a:t>z</a:t>
                </a:r>
                <a:r>
                  <a:rPr lang="en-US" sz="2400" baseline="-25000" dirty="0" err="1" smtClean="0"/>
                  <a:t>M</a:t>
                </a:r>
                <a:r>
                  <a:rPr lang="en-US" sz="2400" dirty="0" smtClean="0"/>
                  <a:t> for some </a:t>
                </a:r>
                <a:r>
                  <a:rPr lang="en-US" sz="2400" i="1" dirty="0" smtClean="0"/>
                  <a:t>M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smtClean="0"/>
                  <a:t> </a:t>
                </a:r>
                <a:r>
                  <a:rPr lang="en-US" sz="2400" i="1" dirty="0" smtClean="0"/>
                  <a:t>p</a:t>
                </a:r>
                <a:r>
                  <a:rPr lang="en-US" sz="2400" dirty="0" smtClean="0"/>
                  <a:t>. Since the </a:t>
                </a:r>
                <a:r>
                  <a:rPr lang="en-US" sz="2400" b="1" dirty="0" err="1"/>
                  <a:t>z</a:t>
                </a:r>
                <a:r>
                  <a:rPr lang="en-US" sz="2400" i="1" baseline="-25000" dirty="0" err="1"/>
                  <a:t>m</a:t>
                </a:r>
                <a:r>
                  <a:rPr lang="en-US" sz="2400" dirty="0" smtClean="0"/>
                  <a:t> are orthogonal, this regression is just a sum of </a:t>
                </a:r>
                <a:r>
                  <a:rPr lang="en-US" sz="2400" dirty="0" err="1" smtClean="0"/>
                  <a:t>univariate</a:t>
                </a:r>
                <a:r>
                  <a:rPr lang="en-US" sz="2400" dirty="0" smtClean="0"/>
                  <a:t> regressions:</a:t>
                </a:r>
              </a:p>
              <a:p>
                <a:endParaRPr lang="en-US" sz="2400" dirty="0"/>
              </a:p>
              <a:p>
                <a:endParaRPr lang="en-US" sz="2400" dirty="0" smtClean="0"/>
              </a:p>
              <a:p>
                <a:pPr marL="0" indent="0">
                  <a:buNone/>
                </a:pPr>
                <a:r>
                  <a:rPr lang="en-US" sz="2400" dirty="0" smtClean="0"/>
                  <a:t>where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𝜃</m:t>
                            </m:r>
                          </m:e>
                        </m:acc>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𝒛</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1" i="1" smtClean="0">
                            <a:latin typeface="Cambria Math" panose="02040503050406030204" pitchFamily="18" charset="0"/>
                          </a:rPr>
                          <m:t>𝒚</m:t>
                        </m:r>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𝒛</m:t>
                            </m:r>
                          </m:e>
                          <m:sub>
                            <m:r>
                              <a:rPr lang="en-US" sz="2400" i="1">
                                <a:latin typeface="Cambria Math" panose="02040503050406030204" pitchFamily="18" charset="0"/>
                              </a:rPr>
                              <m:t>𝑚</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𝒛</m:t>
                            </m:r>
                          </m:e>
                          <m:sub>
                            <m:r>
                              <a:rPr lang="en-US" sz="2400" i="1">
                                <a:latin typeface="Cambria Math" panose="02040503050406030204" pitchFamily="18" charset="0"/>
                              </a:rPr>
                              <m:t>𝑚</m:t>
                            </m:r>
                          </m:sub>
                        </m:sSub>
                      </m:e>
                    </m:d>
                  </m:oMath>
                </a14:m>
                <a:r>
                  <a:rPr lang="en-US" sz="2400" dirty="0" smtClean="0"/>
                  <a:t>. Since </a:t>
                </a:r>
                <a:r>
                  <a:rPr lang="en-US" sz="2400" b="1" dirty="0" err="1"/>
                  <a:t>z</a:t>
                </a:r>
                <a:r>
                  <a:rPr lang="en-US" sz="2400" i="1" baseline="-25000" dirty="0" err="1"/>
                  <a:t>m</a:t>
                </a:r>
                <a:r>
                  <a:rPr lang="en-US" sz="2400" i="1" baseline="-25000" dirty="0"/>
                  <a:t> </a:t>
                </a:r>
                <a:r>
                  <a:rPr lang="en-US" sz="2400" i="1" baseline="-25000" dirty="0" smtClean="0"/>
                  <a:t> </a:t>
                </a:r>
                <a:r>
                  <a:rPr lang="en-US" sz="2400" dirty="0" smtClean="0"/>
                  <a:t>are each linear combinations of the original </a:t>
                </a:r>
                <a:r>
                  <a:rPr lang="en-US" sz="2400" b="1" dirty="0" err="1" smtClean="0"/>
                  <a:t>x</a:t>
                </a:r>
                <a:r>
                  <a:rPr lang="en-US" sz="2400" i="1" baseline="-25000" dirty="0" err="1" smtClean="0"/>
                  <a:t>j</a:t>
                </a:r>
                <a:r>
                  <a:rPr lang="en-US" sz="2400" dirty="0" smtClean="0"/>
                  <a:t>, we can express the solution in terms of coefficients of the </a:t>
                </a:r>
                <a:r>
                  <a:rPr lang="en-US" sz="2400" b="1" dirty="0" err="1" smtClean="0"/>
                  <a:t>x</a:t>
                </a:r>
                <a:r>
                  <a:rPr lang="en-US" sz="2400" i="1" baseline="-25000" dirty="0" err="1" smtClean="0"/>
                  <a:t>j</a:t>
                </a:r>
                <a:r>
                  <a:rPr lang="en-US" sz="2400" i="1" dirty="0" smtClean="0"/>
                  <a:t>.</a:t>
                </a:r>
              </a:p>
              <a:p>
                <a:pPr marL="0" indent="0">
                  <a:buNone/>
                </a:pPr>
                <a:endParaRPr lang="en-US" sz="2400" i="1" dirty="0"/>
              </a:p>
              <a:p>
                <a:pPr marL="0" indent="0">
                  <a:buNone/>
                </a:pPr>
                <a:endParaRPr lang="en-US" sz="2400" i="1" dirty="0" smtClean="0"/>
              </a:p>
              <a:p>
                <a:r>
                  <a:rPr lang="en-US" sz="2400" dirty="0" smtClean="0"/>
                  <a:t>PCR discards </a:t>
                </a:r>
                <a:r>
                  <a:rPr lang="en-US" sz="2400" dirty="0"/>
                  <a:t>the </a:t>
                </a:r>
                <a:r>
                  <a:rPr lang="en-US" sz="2400" i="1" dirty="0"/>
                  <a:t>p </a:t>
                </a:r>
                <a:r>
                  <a:rPr lang="en-US" sz="2400" dirty="0"/>
                  <a:t>– </a:t>
                </a:r>
                <a:r>
                  <a:rPr lang="en-US" sz="2400" i="1" dirty="0" smtClean="0"/>
                  <a:t>M </a:t>
                </a:r>
                <a:r>
                  <a:rPr lang="en-US" sz="2400" dirty="0"/>
                  <a:t>smallest eigenvalue </a:t>
                </a:r>
                <a:r>
                  <a:rPr lang="en-US" sz="2400" dirty="0" smtClean="0"/>
                  <a:t>components.</a:t>
                </a:r>
                <a:endParaRPr lang="en-US" sz="24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113" t="-1185" r="-1253" b="-1451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276600" y="2819400"/>
            <a:ext cx="2667000" cy="1016000"/>
          </a:xfrm>
          <a:prstGeom prst="rect">
            <a:avLst/>
          </a:prstGeom>
        </p:spPr>
      </p:pic>
      <p:pic>
        <p:nvPicPr>
          <p:cNvPr id="5" name="Picture 4"/>
          <p:cNvPicPr>
            <a:picLocks noChangeAspect="1"/>
          </p:cNvPicPr>
          <p:nvPr/>
        </p:nvPicPr>
        <p:blipFill>
          <a:blip r:embed="rId4"/>
          <a:stretch>
            <a:fillRect/>
          </a:stretch>
        </p:blipFill>
        <p:spPr>
          <a:xfrm>
            <a:off x="3127131" y="4630615"/>
            <a:ext cx="2781300" cy="1000125"/>
          </a:xfrm>
          <a:prstGeom prst="rect">
            <a:avLst/>
          </a:prstGeom>
        </p:spPr>
      </p:pic>
    </p:spTree>
    <p:extLst>
      <p:ext uri="{BB962C8B-B14F-4D97-AF65-F5344CB8AC3E}">
        <p14:creationId xmlns:p14="http://schemas.microsoft.com/office/powerpoint/2010/main" val="2978962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000" dirty="0" smtClean="0"/>
              <a:t>Principal Components Regression (cont.)</a:t>
            </a:r>
            <a:endParaRPr lang="en-US" sz="3000" dirty="0"/>
          </a:p>
        </p:txBody>
      </p:sp>
      <p:sp>
        <p:nvSpPr>
          <p:cNvPr id="2" name="Content Placeholder 1"/>
          <p:cNvSpPr>
            <a:spLocks noGrp="1"/>
          </p:cNvSpPr>
          <p:nvPr>
            <p:ph idx="1"/>
          </p:nvPr>
        </p:nvSpPr>
        <p:spPr/>
        <p:txBody>
          <a:bodyPr/>
          <a:lstStyle/>
          <a:p>
            <a:r>
              <a:rPr lang="en-US" sz="2400" dirty="0"/>
              <a:t>By manually setting the projection onto the principal component directions with small eigenvalues set to 0 (i.e., only keeping the large ones</a:t>
            </a:r>
            <a:r>
              <a:rPr lang="en-US" sz="2400" dirty="0" smtClean="0"/>
              <a:t>), dimension </a:t>
            </a:r>
            <a:r>
              <a:rPr lang="en-US" sz="2400" dirty="0"/>
              <a:t>reduction is achieved. </a:t>
            </a:r>
            <a:endParaRPr lang="en-US" sz="2400" dirty="0" smtClean="0"/>
          </a:p>
          <a:p>
            <a:endParaRPr lang="en-US" sz="2400" dirty="0"/>
          </a:p>
          <a:p>
            <a:r>
              <a:rPr lang="en-US" sz="2400" dirty="0" smtClean="0"/>
              <a:t>PCR </a:t>
            </a:r>
            <a:r>
              <a:rPr lang="en-US" sz="2400" dirty="0"/>
              <a:t>is very similar to ridge regression in a certain sense. </a:t>
            </a:r>
            <a:endParaRPr lang="en-US" sz="2400" dirty="0" smtClean="0"/>
          </a:p>
          <a:p>
            <a:endParaRPr lang="en-US" sz="2400" dirty="0"/>
          </a:p>
          <a:p>
            <a:r>
              <a:rPr lang="en-US" sz="2400" dirty="0" smtClean="0"/>
              <a:t>Ridge </a:t>
            </a:r>
            <a:r>
              <a:rPr lang="en-US" sz="2400" dirty="0"/>
              <a:t>regression can be viewed conceptually </a:t>
            </a:r>
            <a:r>
              <a:rPr lang="en-US" sz="2400" dirty="0" smtClean="0"/>
              <a:t>as projecting </a:t>
            </a:r>
            <a:r>
              <a:rPr lang="en-US" sz="2400" dirty="0"/>
              <a:t>the </a:t>
            </a:r>
            <a:r>
              <a:rPr lang="en-US" sz="2400" i="1" dirty="0"/>
              <a:t>y</a:t>
            </a:r>
            <a:r>
              <a:rPr lang="en-US" sz="2400" dirty="0"/>
              <a:t> vector onto the principal component directions and then shrinking the projection on each principal component direction. </a:t>
            </a:r>
            <a:endParaRPr lang="en-US" sz="2400" dirty="0" smtClean="0"/>
          </a:p>
        </p:txBody>
      </p:sp>
    </p:spTree>
    <p:extLst>
      <p:ext uri="{BB962C8B-B14F-4D97-AF65-F5344CB8AC3E}">
        <p14:creationId xmlns:p14="http://schemas.microsoft.com/office/powerpoint/2010/main" val="4175567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000" dirty="0" smtClean="0"/>
              <a:t>Principal Components Regression (cont.)</a:t>
            </a:r>
            <a:endParaRPr lang="en-US" sz="3000" dirty="0"/>
          </a:p>
        </p:txBody>
      </p:sp>
      <p:sp>
        <p:nvSpPr>
          <p:cNvPr id="2" name="Content Placeholder 1"/>
          <p:cNvSpPr>
            <a:spLocks noGrp="1"/>
          </p:cNvSpPr>
          <p:nvPr>
            <p:ph idx="1"/>
          </p:nvPr>
        </p:nvSpPr>
        <p:spPr/>
        <p:txBody>
          <a:bodyPr/>
          <a:lstStyle/>
          <a:p>
            <a:r>
              <a:rPr lang="en-US" sz="2400" dirty="0" smtClean="0"/>
              <a:t>The amount of </a:t>
            </a:r>
            <a:r>
              <a:rPr lang="en-US" sz="2400" dirty="0"/>
              <a:t>shrinkage depends on the variance of that principal component. </a:t>
            </a:r>
            <a:endParaRPr lang="en-US" sz="2400" dirty="0" smtClean="0"/>
          </a:p>
          <a:p>
            <a:endParaRPr lang="en-US" sz="2400" dirty="0"/>
          </a:p>
          <a:p>
            <a:r>
              <a:rPr lang="en-US" sz="2400" dirty="0" smtClean="0"/>
              <a:t>Ridge </a:t>
            </a:r>
            <a:r>
              <a:rPr lang="en-US" sz="2400" dirty="0"/>
              <a:t>regression shrinks everything, but it never shrinks anything to zero. </a:t>
            </a:r>
            <a:endParaRPr lang="en-US" sz="2400" dirty="0" smtClean="0"/>
          </a:p>
          <a:p>
            <a:endParaRPr lang="en-US" sz="2400" dirty="0"/>
          </a:p>
          <a:p>
            <a:r>
              <a:rPr lang="en-US" sz="2400" dirty="0" smtClean="0"/>
              <a:t>By contrast</a:t>
            </a:r>
            <a:r>
              <a:rPr lang="en-US" sz="2400" dirty="0"/>
              <a:t>, PCR either does not shrink a component at all or shrinks it to zero.</a:t>
            </a:r>
            <a:endParaRPr lang="en-US" sz="2400" dirty="0"/>
          </a:p>
        </p:txBody>
      </p:sp>
    </p:spTree>
    <p:extLst>
      <p:ext uri="{BB962C8B-B14F-4D97-AF65-F5344CB8AC3E}">
        <p14:creationId xmlns:p14="http://schemas.microsoft.com/office/powerpoint/2010/main" val="3942494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76400"/>
            <a:ext cx="8763000" cy="4114800"/>
          </a:xfrm>
        </p:spPr>
        <p:txBody>
          <a:bodyPr/>
          <a:lstStyle/>
          <a:p>
            <a:pPr eaLnBrk="1" fontAlgn="auto" hangingPunct="1">
              <a:spcAft>
                <a:spcPts val="0"/>
              </a:spcAft>
              <a:buClr>
                <a:srgbClr val="93A299"/>
              </a:buClr>
              <a:buSzPct val="85000"/>
            </a:pPr>
            <a:r>
              <a:rPr lang="en-US" sz="2400" kern="1200" dirty="0">
                <a:ea typeface="+mn-ea"/>
              </a:rPr>
              <a:t>The </a:t>
            </a:r>
            <a:r>
              <a:rPr lang="en-US" sz="2400" kern="1200" dirty="0" smtClean="0">
                <a:ea typeface="+mn-ea"/>
              </a:rPr>
              <a:t>OLS estimates </a:t>
            </a:r>
            <a:r>
              <a:rPr lang="en-US" sz="2400" kern="1200" dirty="0">
                <a:ea typeface="+mn-ea"/>
              </a:rPr>
              <a:t>have relatively </a:t>
            </a:r>
            <a:r>
              <a:rPr lang="en-US" sz="2400" u="sng" kern="1200" dirty="0">
                <a:ea typeface="+mn-ea"/>
              </a:rPr>
              <a:t>low bias</a:t>
            </a:r>
            <a:r>
              <a:rPr lang="en-US" sz="2400" kern="1200" dirty="0">
                <a:ea typeface="+mn-ea"/>
              </a:rPr>
              <a:t> and </a:t>
            </a:r>
            <a:r>
              <a:rPr lang="en-US" sz="2400" u="sng" kern="1200" dirty="0">
                <a:ea typeface="+mn-ea"/>
              </a:rPr>
              <a:t>low variability</a:t>
            </a:r>
            <a:r>
              <a:rPr lang="en-US" sz="2400" kern="1200" dirty="0">
                <a:ea typeface="+mn-ea"/>
              </a:rPr>
              <a:t> </a:t>
            </a:r>
            <a:r>
              <a:rPr lang="en-US" sz="2400" kern="1200" dirty="0" smtClean="0">
                <a:ea typeface="+mn-ea"/>
              </a:rPr>
              <a:t>especially </a:t>
            </a:r>
            <a:r>
              <a:rPr lang="en-US" sz="2400" kern="1200" dirty="0">
                <a:ea typeface="+mn-ea"/>
              </a:rPr>
              <a:t>when the relationship between </a:t>
            </a:r>
            <a:r>
              <a:rPr lang="en-US" sz="2400" kern="1200" dirty="0" smtClean="0">
                <a:ea typeface="+mn-ea"/>
              </a:rPr>
              <a:t>the response </a:t>
            </a:r>
            <a:r>
              <a:rPr lang="en-US" sz="2400" kern="1200" dirty="0">
                <a:ea typeface="+mn-ea"/>
              </a:rPr>
              <a:t>and </a:t>
            </a:r>
            <a:r>
              <a:rPr lang="en-US" sz="2400" kern="1200" dirty="0" smtClean="0">
                <a:ea typeface="+mn-ea"/>
              </a:rPr>
              <a:t>predictors </a:t>
            </a:r>
            <a:r>
              <a:rPr lang="en-US" sz="2400" kern="1200" dirty="0">
                <a:ea typeface="+mn-ea"/>
              </a:rPr>
              <a:t>is linear and </a:t>
            </a:r>
            <a:r>
              <a:rPr lang="en-US" sz="2400" i="1" kern="1200" dirty="0" smtClean="0">
                <a:ea typeface="+mn-ea"/>
              </a:rPr>
              <a:t>n </a:t>
            </a:r>
            <a:r>
              <a:rPr lang="en-US" sz="2400" kern="1200" dirty="0" smtClean="0">
                <a:ea typeface="+mn-ea"/>
              </a:rPr>
              <a:t>&gt;&gt; </a:t>
            </a:r>
            <a:r>
              <a:rPr lang="en-US" sz="2400" i="1" kern="1200" dirty="0" smtClean="0">
                <a:ea typeface="+mn-ea"/>
              </a:rPr>
              <a:t>p.</a:t>
            </a:r>
            <a:endParaRPr lang="en-US" sz="2400" i="1" kern="1200" dirty="0">
              <a:ea typeface="+mn-ea"/>
            </a:endParaRPr>
          </a:p>
          <a:p>
            <a:pPr eaLnBrk="1" fontAlgn="auto" hangingPunct="1">
              <a:spcAft>
                <a:spcPts val="0"/>
              </a:spcAft>
              <a:buClr>
                <a:srgbClr val="93A299"/>
              </a:buClr>
              <a:buSzPct val="85000"/>
            </a:pPr>
            <a:endParaRPr lang="en-US" sz="2400" kern="1200" dirty="0">
              <a:ea typeface="+mn-ea"/>
            </a:endParaRPr>
          </a:p>
          <a:p>
            <a:pPr eaLnBrk="1" fontAlgn="auto" hangingPunct="1">
              <a:spcAft>
                <a:spcPts val="0"/>
              </a:spcAft>
              <a:buClr>
                <a:srgbClr val="93A299"/>
              </a:buClr>
              <a:buSzPct val="85000"/>
            </a:pPr>
            <a:r>
              <a:rPr lang="en-US" sz="2400" kern="1200" dirty="0" smtClean="0">
                <a:ea typeface="+mn-ea"/>
              </a:rPr>
              <a:t>If </a:t>
            </a:r>
            <a:r>
              <a:rPr lang="en-US" sz="2400" i="1" kern="1200" dirty="0" smtClean="0">
                <a:ea typeface="+mn-ea"/>
              </a:rPr>
              <a:t>n </a:t>
            </a:r>
            <a:r>
              <a:rPr lang="en-US" sz="2400" kern="1200" dirty="0" smtClean="0">
                <a:ea typeface="+mn-ea"/>
              </a:rPr>
              <a:t>is not much larger than </a:t>
            </a:r>
            <a:r>
              <a:rPr lang="en-US" sz="2400" i="1" kern="1200" dirty="0" smtClean="0">
                <a:ea typeface="+mn-ea"/>
              </a:rPr>
              <a:t>p</a:t>
            </a:r>
            <a:r>
              <a:rPr lang="en-US" sz="2400" kern="1200" dirty="0" smtClean="0">
                <a:ea typeface="+mn-ea"/>
              </a:rPr>
              <a:t>, then </a:t>
            </a:r>
            <a:r>
              <a:rPr lang="en-US" sz="2400" kern="1200" dirty="0">
                <a:ea typeface="+mn-ea"/>
              </a:rPr>
              <a:t>the </a:t>
            </a:r>
            <a:r>
              <a:rPr lang="en-US" sz="2400" kern="1200" dirty="0" smtClean="0">
                <a:ea typeface="+mn-ea"/>
              </a:rPr>
              <a:t>OLS fit </a:t>
            </a:r>
            <a:r>
              <a:rPr lang="en-US" sz="2400" kern="1200" dirty="0">
                <a:ea typeface="+mn-ea"/>
              </a:rPr>
              <a:t>can have high variance and may result in over fitting and poor estimates on unseen </a:t>
            </a:r>
            <a:r>
              <a:rPr lang="en-US" sz="2400" kern="1200" dirty="0" smtClean="0">
                <a:ea typeface="+mn-ea"/>
              </a:rPr>
              <a:t>observations.</a:t>
            </a:r>
          </a:p>
          <a:p>
            <a:pPr eaLnBrk="1" fontAlgn="auto" hangingPunct="1">
              <a:spcAft>
                <a:spcPts val="0"/>
              </a:spcAft>
              <a:buClr>
                <a:srgbClr val="93A299"/>
              </a:buClr>
              <a:buSzPct val="85000"/>
            </a:pPr>
            <a:endParaRPr lang="en-US" sz="2400" kern="1200" dirty="0">
              <a:ea typeface="+mn-ea"/>
            </a:endParaRPr>
          </a:p>
          <a:p>
            <a:pPr eaLnBrk="1" fontAlgn="auto" hangingPunct="1">
              <a:spcAft>
                <a:spcPts val="0"/>
              </a:spcAft>
              <a:buClr>
                <a:srgbClr val="93A299"/>
              </a:buClr>
              <a:buSzPct val="85000"/>
            </a:pPr>
            <a:r>
              <a:rPr lang="en-US" sz="2400" kern="1200" dirty="0" smtClean="0">
                <a:ea typeface="+mn-ea"/>
              </a:rPr>
              <a:t>If </a:t>
            </a:r>
            <a:r>
              <a:rPr lang="en-US" sz="2400" i="1" kern="1200" dirty="0" smtClean="0">
                <a:ea typeface="+mn-ea"/>
              </a:rPr>
              <a:t>p</a:t>
            </a:r>
            <a:r>
              <a:rPr lang="en-US" sz="2400" kern="1200" dirty="0" smtClean="0">
                <a:ea typeface="+mn-ea"/>
              </a:rPr>
              <a:t> &gt; </a:t>
            </a:r>
            <a:r>
              <a:rPr lang="en-US" sz="2400" i="1" kern="1200" dirty="0" smtClean="0">
                <a:ea typeface="+mn-ea"/>
              </a:rPr>
              <a:t>n</a:t>
            </a:r>
            <a:r>
              <a:rPr lang="en-US" sz="2400" kern="1200" dirty="0" smtClean="0">
                <a:ea typeface="+mn-ea"/>
              </a:rPr>
              <a:t>, then </a:t>
            </a:r>
            <a:r>
              <a:rPr lang="en-US" sz="2400" kern="1200" dirty="0">
                <a:ea typeface="+mn-ea"/>
              </a:rPr>
              <a:t>the variability of the </a:t>
            </a:r>
            <a:r>
              <a:rPr lang="en-US" sz="2400" kern="1200" dirty="0" smtClean="0">
                <a:ea typeface="+mn-ea"/>
              </a:rPr>
              <a:t>OLS fit </a:t>
            </a:r>
            <a:r>
              <a:rPr lang="en-US" sz="2400" kern="1200" dirty="0">
                <a:ea typeface="+mn-ea"/>
              </a:rPr>
              <a:t>increases dramatically, and the variance of these estimates in </a:t>
            </a:r>
            <a:r>
              <a:rPr lang="en-US" sz="2400" kern="1200" dirty="0" smtClean="0">
                <a:ea typeface="+mn-ea"/>
              </a:rPr>
              <a:t>infinite.</a:t>
            </a:r>
            <a:endParaRPr lang="en-US" sz="2400" kern="1200" dirty="0">
              <a:ea typeface="+mn-ea"/>
            </a:endParaRPr>
          </a:p>
        </p:txBody>
      </p:sp>
      <p:sp>
        <p:nvSpPr>
          <p:cNvPr id="3" name="Title 2"/>
          <p:cNvSpPr>
            <a:spLocks noGrp="1"/>
          </p:cNvSpPr>
          <p:nvPr>
            <p:ph type="title"/>
          </p:nvPr>
        </p:nvSpPr>
        <p:spPr/>
        <p:txBody>
          <a:bodyPr/>
          <a:lstStyle/>
          <a:p>
            <a:r>
              <a:rPr lang="en-US" dirty="0" smtClean="0"/>
              <a:t>Prediction Accuracy</a:t>
            </a:r>
            <a:endParaRPr lang="en-US" dirty="0"/>
          </a:p>
        </p:txBody>
      </p:sp>
    </p:spTree>
    <p:extLst>
      <p:ext uri="{BB962C8B-B14F-4D97-AF65-F5344CB8AC3E}">
        <p14:creationId xmlns:p14="http://schemas.microsoft.com/office/powerpoint/2010/main" val="3221479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4825" y="1533802"/>
            <a:ext cx="7713375" cy="4845732"/>
          </a:xfrm>
          <a:prstGeom prst="rect">
            <a:avLst/>
          </a:prstGeom>
        </p:spPr>
      </p:pic>
      <p:sp>
        <p:nvSpPr>
          <p:cNvPr id="3" name="Title 2"/>
          <p:cNvSpPr>
            <a:spLocks noGrp="1"/>
          </p:cNvSpPr>
          <p:nvPr>
            <p:ph type="title"/>
          </p:nvPr>
        </p:nvSpPr>
        <p:spPr/>
        <p:txBody>
          <a:bodyPr>
            <a:normAutofit/>
          </a:bodyPr>
          <a:lstStyle/>
          <a:p>
            <a:r>
              <a:rPr lang="en-US" sz="3000" dirty="0" smtClean="0"/>
              <a:t>Principal Components Regression (cont.)</a:t>
            </a:r>
            <a:endParaRPr lang="en-US" sz="3000" dirty="0"/>
          </a:p>
        </p:txBody>
      </p:sp>
    </p:spTree>
    <p:extLst>
      <p:ext uri="{BB962C8B-B14F-4D97-AF65-F5344CB8AC3E}">
        <p14:creationId xmlns:p14="http://schemas.microsoft.com/office/powerpoint/2010/main" val="2552175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000" dirty="0" smtClean="0"/>
              <a:t>Principal Components Regression (cont.)</a:t>
            </a:r>
            <a:endParaRPr lang="en-US" sz="3000" dirty="0"/>
          </a:p>
        </p:txBody>
      </p:sp>
      <p:pic>
        <p:nvPicPr>
          <p:cNvPr id="5" name="Content Placeholder 4"/>
          <p:cNvPicPr>
            <a:picLocks noGrp="1" noChangeAspect="1"/>
          </p:cNvPicPr>
          <p:nvPr>
            <p:ph idx="1"/>
          </p:nvPr>
        </p:nvPicPr>
        <p:blipFill>
          <a:blip r:embed="rId2"/>
          <a:stretch>
            <a:fillRect/>
          </a:stretch>
        </p:blipFill>
        <p:spPr>
          <a:xfrm>
            <a:off x="1036611" y="1600200"/>
            <a:ext cx="7180646" cy="4724400"/>
          </a:xfrm>
          <a:prstGeom prst="rect">
            <a:avLst/>
          </a:prstGeom>
        </p:spPr>
      </p:pic>
    </p:spTree>
    <p:extLst>
      <p:ext uri="{BB962C8B-B14F-4D97-AF65-F5344CB8AC3E}">
        <p14:creationId xmlns:p14="http://schemas.microsoft.com/office/powerpoint/2010/main" val="3210453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000" dirty="0" smtClean="0"/>
              <a:t>Principal Components Regression (cont.)</a:t>
            </a:r>
            <a:endParaRPr lang="en-US" sz="3000" dirty="0"/>
          </a:p>
        </p:txBody>
      </p:sp>
      <p:pic>
        <p:nvPicPr>
          <p:cNvPr id="4" name="Content Placeholder 3"/>
          <p:cNvPicPr>
            <a:picLocks noGrp="1" noChangeAspect="1"/>
          </p:cNvPicPr>
          <p:nvPr>
            <p:ph idx="1"/>
          </p:nvPr>
        </p:nvPicPr>
        <p:blipFill>
          <a:blip r:embed="rId2"/>
          <a:stretch>
            <a:fillRect/>
          </a:stretch>
        </p:blipFill>
        <p:spPr>
          <a:xfrm>
            <a:off x="547590" y="1752600"/>
            <a:ext cx="8094890" cy="4114800"/>
          </a:xfrm>
          <a:prstGeom prst="rect">
            <a:avLst/>
          </a:prstGeom>
        </p:spPr>
      </p:pic>
    </p:spTree>
    <p:extLst>
      <p:ext uri="{BB962C8B-B14F-4D97-AF65-F5344CB8AC3E}">
        <p14:creationId xmlns:p14="http://schemas.microsoft.com/office/powerpoint/2010/main" val="2727729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000" dirty="0" smtClean="0"/>
              <a:t>Principal Components Regression (cont.)</a:t>
            </a:r>
            <a:endParaRPr lang="en-US" sz="3000" dirty="0"/>
          </a:p>
        </p:txBody>
      </p:sp>
      <p:pic>
        <p:nvPicPr>
          <p:cNvPr id="5" name="Content Placeholder 4"/>
          <p:cNvPicPr>
            <a:picLocks noGrp="1" noChangeAspect="1"/>
          </p:cNvPicPr>
          <p:nvPr>
            <p:ph idx="1"/>
          </p:nvPr>
        </p:nvPicPr>
        <p:blipFill>
          <a:blip r:embed="rId2"/>
          <a:stretch>
            <a:fillRect/>
          </a:stretch>
        </p:blipFill>
        <p:spPr>
          <a:xfrm>
            <a:off x="397838" y="1828800"/>
            <a:ext cx="8351862" cy="4239203"/>
          </a:xfrm>
          <a:prstGeom prst="rect">
            <a:avLst/>
          </a:prstGeom>
        </p:spPr>
      </p:pic>
    </p:spTree>
    <p:extLst>
      <p:ext uri="{BB962C8B-B14F-4D97-AF65-F5344CB8AC3E}">
        <p14:creationId xmlns:p14="http://schemas.microsoft.com/office/powerpoint/2010/main" val="2142247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000" dirty="0" smtClean="0"/>
              <a:t>Principal Components Regression (cont.)</a:t>
            </a:r>
            <a:endParaRPr lang="en-US" sz="3000" dirty="0"/>
          </a:p>
        </p:txBody>
      </p:sp>
      <p:pic>
        <p:nvPicPr>
          <p:cNvPr id="4" name="Content Placeholder 3"/>
          <p:cNvPicPr>
            <a:picLocks noGrp="1" noChangeAspect="1"/>
          </p:cNvPicPr>
          <p:nvPr>
            <p:ph idx="1"/>
          </p:nvPr>
        </p:nvPicPr>
        <p:blipFill>
          <a:blip r:embed="rId2"/>
          <a:stretch>
            <a:fillRect/>
          </a:stretch>
        </p:blipFill>
        <p:spPr>
          <a:xfrm>
            <a:off x="856803" y="1676400"/>
            <a:ext cx="7391400" cy="4400462"/>
          </a:xfrm>
          <a:prstGeom prst="rect">
            <a:avLst/>
          </a:prstGeom>
        </p:spPr>
      </p:pic>
    </p:spTree>
    <p:extLst>
      <p:ext uri="{BB962C8B-B14F-4D97-AF65-F5344CB8AC3E}">
        <p14:creationId xmlns:p14="http://schemas.microsoft.com/office/powerpoint/2010/main" val="3279116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000" dirty="0" smtClean="0"/>
              <a:t>Principal Components Regression (cont.)</a:t>
            </a:r>
            <a:endParaRPr lang="en-US" sz="3000" dirty="0"/>
          </a:p>
        </p:txBody>
      </p:sp>
      <p:pic>
        <p:nvPicPr>
          <p:cNvPr id="5" name="Content Placeholder 4"/>
          <p:cNvPicPr>
            <a:picLocks noGrp="1" noChangeAspect="1"/>
          </p:cNvPicPr>
          <p:nvPr>
            <p:ph idx="1"/>
          </p:nvPr>
        </p:nvPicPr>
        <p:blipFill>
          <a:blip r:embed="rId2"/>
          <a:stretch>
            <a:fillRect/>
          </a:stretch>
        </p:blipFill>
        <p:spPr>
          <a:xfrm>
            <a:off x="868330" y="1644501"/>
            <a:ext cx="7390125" cy="4505891"/>
          </a:xfrm>
          <a:prstGeom prst="rect">
            <a:avLst/>
          </a:prstGeom>
        </p:spPr>
      </p:pic>
    </p:spTree>
    <p:extLst>
      <p:ext uri="{BB962C8B-B14F-4D97-AF65-F5344CB8AC3E}">
        <p14:creationId xmlns:p14="http://schemas.microsoft.com/office/powerpoint/2010/main" val="3840541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000" dirty="0" smtClean="0"/>
              <a:t>Principal Components Regression (cont.)</a:t>
            </a:r>
            <a:endParaRPr lang="en-US" sz="3000" dirty="0"/>
          </a:p>
        </p:txBody>
      </p:sp>
      <p:sp>
        <p:nvSpPr>
          <p:cNvPr id="2" name="Content Placeholder 1"/>
          <p:cNvSpPr>
            <a:spLocks noGrp="1"/>
          </p:cNvSpPr>
          <p:nvPr>
            <p:ph idx="1"/>
          </p:nvPr>
        </p:nvSpPr>
        <p:spPr/>
        <p:txBody>
          <a:bodyPr/>
          <a:lstStyle/>
          <a:p>
            <a:r>
              <a:rPr lang="en-US" sz="2400" dirty="0" smtClean="0"/>
              <a:t>As more principal components are used in the regression model, the bias decreases but the variance increases.</a:t>
            </a:r>
          </a:p>
          <a:p>
            <a:endParaRPr lang="en-US" sz="1200" dirty="0"/>
          </a:p>
          <a:p>
            <a:r>
              <a:rPr lang="en-US" sz="2400" dirty="0" smtClean="0"/>
              <a:t>PCR will tend to do well in cases when the first few principal components are sufficient to capture most of the variation in the predictors as well as the relationship with the response.</a:t>
            </a:r>
          </a:p>
          <a:p>
            <a:endParaRPr lang="en-US" sz="1200" dirty="0"/>
          </a:p>
          <a:p>
            <a:r>
              <a:rPr lang="en-US" sz="2400" dirty="0" smtClean="0"/>
              <a:t>We note that even though PCR provides a simple way to perform regression using </a:t>
            </a:r>
            <a:r>
              <a:rPr lang="en-US" sz="2400" i="1" dirty="0" smtClean="0"/>
              <a:t>M </a:t>
            </a:r>
            <a:r>
              <a:rPr lang="en-US" sz="2400" dirty="0" smtClean="0"/>
              <a:t>&lt; </a:t>
            </a:r>
            <a:r>
              <a:rPr lang="en-US" sz="2400" i="1" dirty="0" smtClean="0"/>
              <a:t>p</a:t>
            </a:r>
            <a:r>
              <a:rPr lang="en-US" sz="2400" dirty="0" smtClean="0"/>
              <a:t> predictors, it </a:t>
            </a:r>
            <a:r>
              <a:rPr lang="en-US" sz="2400" i="1" dirty="0" smtClean="0"/>
              <a:t>is not</a:t>
            </a:r>
            <a:r>
              <a:rPr lang="en-US" sz="2400" dirty="0" smtClean="0"/>
              <a:t> a feature selection method.</a:t>
            </a:r>
          </a:p>
          <a:p>
            <a:endParaRPr lang="en-US" sz="1200" dirty="0"/>
          </a:p>
          <a:p>
            <a:r>
              <a:rPr lang="en-US" sz="2400" dirty="0" smtClean="0"/>
              <a:t>In PCR, the number of principal components is typically chosen by cross-validation.</a:t>
            </a:r>
            <a:endParaRPr lang="en-US" sz="2400" dirty="0"/>
          </a:p>
        </p:txBody>
      </p:sp>
    </p:spTree>
    <p:extLst>
      <p:ext uri="{BB962C8B-B14F-4D97-AF65-F5344CB8AC3E}">
        <p14:creationId xmlns:p14="http://schemas.microsoft.com/office/powerpoint/2010/main" val="3970527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PCR identifies linear combinations, or </a:t>
            </a:r>
            <a:r>
              <a:rPr lang="en-US" sz="2400" i="1" dirty="0" smtClean="0"/>
              <a:t>directions</a:t>
            </a:r>
            <a:r>
              <a:rPr lang="en-US" sz="2400" dirty="0" smtClean="0"/>
              <a:t>, that best represents the predictors.</a:t>
            </a:r>
          </a:p>
          <a:p>
            <a:endParaRPr lang="en-US" sz="1200" dirty="0"/>
          </a:p>
          <a:p>
            <a:r>
              <a:rPr lang="en-US" sz="2400" dirty="0" smtClean="0"/>
              <a:t>These directions are identified is an </a:t>
            </a:r>
            <a:r>
              <a:rPr lang="en-US" sz="2400" i="1" dirty="0" smtClean="0"/>
              <a:t>unsupervised </a:t>
            </a:r>
            <a:r>
              <a:rPr lang="en-US" sz="2400" dirty="0" smtClean="0"/>
              <a:t>way, since the response </a:t>
            </a:r>
            <a:r>
              <a:rPr lang="en-US" sz="2400" i="1" dirty="0" smtClean="0"/>
              <a:t>Y</a:t>
            </a:r>
            <a:r>
              <a:rPr lang="en-US" sz="2400" dirty="0" smtClean="0"/>
              <a:t> is not used to help determine the principal component directions.</a:t>
            </a:r>
          </a:p>
          <a:p>
            <a:endParaRPr lang="en-US" sz="1200" dirty="0"/>
          </a:p>
          <a:p>
            <a:r>
              <a:rPr lang="en-US" sz="2400" dirty="0" smtClean="0"/>
              <a:t>That is, the response does not </a:t>
            </a:r>
            <a:r>
              <a:rPr lang="en-US" sz="2400" i="1" dirty="0" smtClean="0"/>
              <a:t>supervise</a:t>
            </a:r>
            <a:r>
              <a:rPr lang="en-US" sz="2400" dirty="0" smtClean="0"/>
              <a:t> the identification of the principal components.</a:t>
            </a:r>
          </a:p>
          <a:p>
            <a:endParaRPr lang="en-US" sz="1200" dirty="0"/>
          </a:p>
          <a:p>
            <a:r>
              <a:rPr lang="en-US" sz="2400" dirty="0" smtClean="0"/>
              <a:t>PCR suffers from a potentially serious drawback: there is no guarantee that the directions that best explain the predictors will also be the best directions to use for predicting the response.</a:t>
            </a:r>
            <a:endParaRPr lang="en-US" sz="2400" dirty="0"/>
          </a:p>
        </p:txBody>
      </p:sp>
      <p:sp>
        <p:nvSpPr>
          <p:cNvPr id="3" name="Title 2"/>
          <p:cNvSpPr>
            <a:spLocks noGrp="1"/>
          </p:cNvSpPr>
          <p:nvPr>
            <p:ph type="title"/>
          </p:nvPr>
        </p:nvSpPr>
        <p:spPr/>
        <p:txBody>
          <a:bodyPr/>
          <a:lstStyle/>
          <a:p>
            <a:r>
              <a:rPr lang="en-US" dirty="0" smtClean="0"/>
              <a:t>Partial Least Squares</a:t>
            </a:r>
            <a:endParaRPr lang="en-US" dirty="0"/>
          </a:p>
        </p:txBody>
      </p:sp>
    </p:spTree>
    <p:extLst>
      <p:ext uri="{BB962C8B-B14F-4D97-AF65-F5344CB8AC3E}">
        <p14:creationId xmlns:p14="http://schemas.microsoft.com/office/powerpoint/2010/main" val="2571395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Like PCR, </a:t>
            </a:r>
            <a:r>
              <a:rPr lang="en-US" sz="2400" i="1" dirty="0" smtClean="0"/>
              <a:t>partial least squares </a:t>
            </a:r>
            <a:r>
              <a:rPr lang="en-US" sz="2400" dirty="0" smtClean="0"/>
              <a:t>(PLS) is a dimension reduction method, which first identifies a new set of features </a:t>
            </a:r>
            <a:r>
              <a:rPr lang="en-US" sz="2400" i="1" dirty="0" smtClean="0"/>
              <a:t>Z</a:t>
            </a:r>
            <a:r>
              <a:rPr lang="en-US" sz="2400" i="1" baseline="-25000" dirty="0" smtClean="0"/>
              <a:t>1</a:t>
            </a:r>
            <a:r>
              <a:rPr lang="en-US" sz="2400" dirty="0" smtClean="0"/>
              <a:t>,…,</a:t>
            </a:r>
            <a:r>
              <a:rPr lang="en-US" sz="2400" i="1" dirty="0" smtClean="0"/>
              <a:t>Z</a:t>
            </a:r>
            <a:r>
              <a:rPr lang="en-US" sz="2400" i="1" baseline="-25000" dirty="0" smtClean="0"/>
              <a:t>M</a:t>
            </a:r>
            <a:r>
              <a:rPr lang="en-US" sz="2400" dirty="0" smtClean="0"/>
              <a:t> that are linear combinations of the original features.</a:t>
            </a:r>
          </a:p>
          <a:p>
            <a:endParaRPr lang="en-US" sz="1200" dirty="0"/>
          </a:p>
          <a:p>
            <a:r>
              <a:rPr lang="en-US" sz="2400" dirty="0" smtClean="0"/>
              <a:t>Then PLS fits an OLS linear model using these </a:t>
            </a:r>
            <a:r>
              <a:rPr lang="en-US" sz="2400" i="1" dirty="0" smtClean="0"/>
              <a:t>M</a:t>
            </a:r>
            <a:r>
              <a:rPr lang="en-US" sz="2400" dirty="0" smtClean="0"/>
              <a:t> new features.</a:t>
            </a:r>
          </a:p>
          <a:p>
            <a:endParaRPr lang="en-US" sz="1200" dirty="0"/>
          </a:p>
          <a:p>
            <a:r>
              <a:rPr lang="en-US" sz="2400" dirty="0" smtClean="0"/>
              <a:t>Unlike PCR, PLS identifies these new features in a </a:t>
            </a:r>
            <a:r>
              <a:rPr lang="en-US" sz="2400" i="1" dirty="0" smtClean="0"/>
              <a:t>supervised </a:t>
            </a:r>
            <a:r>
              <a:rPr lang="en-US" sz="2400" dirty="0" smtClean="0"/>
              <a:t>way; PLS makes use of the response </a:t>
            </a:r>
            <a:r>
              <a:rPr lang="en-US" sz="2400" i="1" dirty="0" smtClean="0"/>
              <a:t>Y</a:t>
            </a:r>
            <a:r>
              <a:rPr lang="en-US" sz="2400" dirty="0" smtClean="0"/>
              <a:t> in order to identify new features that not only approximate the old features well, but also that are </a:t>
            </a:r>
            <a:r>
              <a:rPr lang="en-US" sz="2400" i="1" dirty="0" smtClean="0"/>
              <a:t>related to the response</a:t>
            </a:r>
            <a:r>
              <a:rPr lang="en-US" sz="2400" dirty="0" smtClean="0"/>
              <a:t>.</a:t>
            </a:r>
          </a:p>
          <a:p>
            <a:endParaRPr lang="en-US" sz="1200" dirty="0"/>
          </a:p>
          <a:p>
            <a:r>
              <a:rPr lang="en-US" sz="2400" dirty="0" smtClean="0"/>
              <a:t>The PLS approach attempts to find directions that help explain both the response and the predictors.</a:t>
            </a:r>
            <a:endParaRPr lang="en-US" sz="2400" dirty="0"/>
          </a:p>
        </p:txBody>
      </p:sp>
      <p:sp>
        <p:nvSpPr>
          <p:cNvPr id="3" name="Title 2"/>
          <p:cNvSpPr>
            <a:spLocks noGrp="1"/>
          </p:cNvSpPr>
          <p:nvPr>
            <p:ph type="title"/>
          </p:nvPr>
        </p:nvSpPr>
        <p:spPr/>
        <p:txBody>
          <a:bodyPr/>
          <a:lstStyle/>
          <a:p>
            <a:r>
              <a:rPr lang="en-US" dirty="0" smtClean="0"/>
              <a:t>Partial Least Squares (cont.)</a:t>
            </a:r>
            <a:endParaRPr lang="en-US" dirty="0"/>
          </a:p>
        </p:txBody>
      </p:sp>
    </p:spTree>
    <p:extLst>
      <p:ext uri="{BB962C8B-B14F-4D97-AF65-F5344CB8AC3E}">
        <p14:creationId xmlns:p14="http://schemas.microsoft.com/office/powerpoint/2010/main" val="452480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r>
                  <a:rPr lang="en-US" sz="2400" dirty="0" smtClean="0"/>
                  <a:t>After standardizing the </a:t>
                </a:r>
                <a:r>
                  <a:rPr lang="en-US" sz="2400" i="1" dirty="0" smtClean="0"/>
                  <a:t>p</a:t>
                </a:r>
                <a:r>
                  <a:rPr lang="en-US" sz="2400" dirty="0" smtClean="0"/>
                  <a:t> predictors, PLS computes the first </a:t>
                </a:r>
                <a:r>
                  <a:rPr lang="en-US" sz="2400" dirty="0" smtClean="0"/>
                  <a:t>partial least squares direction </a:t>
                </a:r>
                <a:r>
                  <a:rPr lang="en-US" sz="2400" i="1" dirty="0" smtClean="0"/>
                  <a:t>Z</a:t>
                </a:r>
                <a:r>
                  <a:rPr lang="en-US" sz="2400" i="1" baseline="-25000" dirty="0" smtClean="0"/>
                  <a:t>1</a:t>
                </a:r>
                <a:r>
                  <a:rPr lang="en-US" sz="2400" dirty="0" smtClean="0"/>
                  <a:t> by setting each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rPr>
                          <m:t>1</m:t>
                        </m:r>
                        <m:r>
                          <a:rPr lang="en-US" sz="2400" b="0" i="1" smtClean="0">
                            <a:latin typeface="Cambria Math" panose="02040503050406030204" pitchFamily="18" charset="0"/>
                          </a:rPr>
                          <m:t>𝑗</m:t>
                        </m:r>
                      </m:sub>
                    </m:sSub>
                  </m:oMath>
                </a14:m>
                <a:r>
                  <a:rPr lang="en-US" sz="2400" dirty="0" smtClean="0"/>
                  <a:t> in  </a:t>
                </a:r>
              </a:p>
              <a:p>
                <a:endParaRPr lang="en-US" sz="2400" dirty="0"/>
              </a:p>
              <a:p>
                <a:endParaRPr lang="en-US" sz="2400" dirty="0" smtClean="0"/>
              </a:p>
              <a:p>
                <a:endParaRPr lang="en-US" sz="2400" dirty="0"/>
              </a:p>
              <a:p>
                <a:pPr marL="0" indent="0">
                  <a:buNone/>
                </a:pPr>
                <a:r>
                  <a:rPr lang="en-US" sz="2400" dirty="0"/>
                  <a:t>e</a:t>
                </a:r>
                <a:r>
                  <a:rPr lang="en-US" sz="2400" dirty="0" smtClean="0"/>
                  <a:t>qual to the coefficient from the simple linear regression of </a:t>
                </a:r>
                <a:r>
                  <a:rPr lang="en-US" sz="2400" i="1" dirty="0" smtClean="0"/>
                  <a:t>Y</a:t>
                </a:r>
                <a:r>
                  <a:rPr lang="en-US" sz="2400" dirty="0" smtClean="0"/>
                  <a:t> onto </a:t>
                </a:r>
                <a:r>
                  <a:rPr lang="en-US" sz="2400" i="1" dirty="0" err="1" smtClean="0"/>
                  <a:t>X</a:t>
                </a:r>
                <a:r>
                  <a:rPr lang="en-US" sz="2400" i="1" baseline="-25000" dirty="0" err="1" smtClean="0"/>
                  <a:t>j</a:t>
                </a:r>
                <a:r>
                  <a:rPr lang="en-US" sz="2400" dirty="0" smtClean="0"/>
                  <a:t>.</a:t>
                </a:r>
              </a:p>
              <a:p>
                <a:pPr marL="0" indent="0">
                  <a:buNone/>
                </a:pPr>
                <a:endParaRPr lang="en-US" sz="2400" dirty="0"/>
              </a:p>
              <a:p>
                <a:r>
                  <a:rPr lang="en-US" sz="2400" dirty="0" smtClean="0"/>
                  <a:t>One can show that this coefficient is proportional to the correlation between </a:t>
                </a:r>
                <a:r>
                  <a:rPr lang="en-US" sz="2400" i="1" dirty="0" smtClean="0"/>
                  <a:t>Y</a:t>
                </a:r>
                <a:r>
                  <a:rPr lang="en-US" sz="2400" dirty="0" smtClean="0"/>
                  <a:t> and </a:t>
                </a:r>
                <a:r>
                  <a:rPr lang="en-US" sz="2400" i="1" dirty="0" err="1"/>
                  <a:t>X</a:t>
                </a:r>
                <a:r>
                  <a:rPr lang="en-US" sz="2400" i="1" baseline="-25000" dirty="0" err="1"/>
                  <a:t>j</a:t>
                </a:r>
                <a:r>
                  <a:rPr lang="en-US" sz="2400" dirty="0"/>
                  <a:t>.</a:t>
                </a:r>
              </a:p>
            </p:txBody>
          </p:sp>
        </mc:Choice>
        <mc:Fallback>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113" t="-1185" r="-111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Partial Least Squares (cont.)</a:t>
            </a:r>
            <a:endParaRPr lang="en-US" dirty="0"/>
          </a:p>
        </p:txBody>
      </p:sp>
      <p:pic>
        <p:nvPicPr>
          <p:cNvPr id="4" name="Picture 3"/>
          <p:cNvPicPr>
            <a:picLocks noChangeAspect="1"/>
          </p:cNvPicPr>
          <p:nvPr/>
        </p:nvPicPr>
        <p:blipFill>
          <a:blip r:embed="rId3"/>
          <a:stretch>
            <a:fillRect/>
          </a:stretch>
        </p:blipFill>
        <p:spPr>
          <a:xfrm>
            <a:off x="3124200" y="2514600"/>
            <a:ext cx="2649044" cy="1252537"/>
          </a:xfrm>
          <a:prstGeom prst="rect">
            <a:avLst/>
          </a:prstGeom>
        </p:spPr>
      </p:pic>
    </p:spTree>
    <p:extLst>
      <p:ext uri="{BB962C8B-B14F-4D97-AF65-F5344CB8AC3E}">
        <p14:creationId xmlns:p14="http://schemas.microsoft.com/office/powerpoint/2010/main" val="3457386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76400"/>
            <a:ext cx="8763000" cy="4114800"/>
          </a:xfrm>
        </p:spPr>
        <p:txBody>
          <a:bodyPr/>
          <a:lstStyle/>
          <a:p>
            <a:r>
              <a:rPr lang="en-US" sz="2400" dirty="0"/>
              <a:t>When we have a large number of </a:t>
            </a:r>
            <a:r>
              <a:rPr lang="en-US" sz="2400" dirty="0" smtClean="0"/>
              <a:t>predictors in </a:t>
            </a:r>
            <a:r>
              <a:rPr lang="en-US" sz="2400" dirty="0"/>
              <a:t>the </a:t>
            </a:r>
            <a:r>
              <a:rPr lang="en-US" sz="2400" dirty="0" smtClean="0"/>
              <a:t>model, </a:t>
            </a:r>
            <a:r>
              <a:rPr lang="en-US" sz="2400" dirty="0"/>
              <a:t>there will generally be many that have little or no effect on </a:t>
            </a:r>
            <a:r>
              <a:rPr lang="en-US" sz="2400" dirty="0" smtClean="0"/>
              <a:t>the response.</a:t>
            </a:r>
          </a:p>
          <a:p>
            <a:endParaRPr lang="en-US" sz="2400" dirty="0"/>
          </a:p>
          <a:p>
            <a:r>
              <a:rPr lang="en-US" sz="2400" dirty="0" smtClean="0"/>
              <a:t>Including such irrelevant variable leads to unnecessary complexity.</a:t>
            </a:r>
          </a:p>
          <a:p>
            <a:endParaRPr lang="en-US" sz="2400" dirty="0"/>
          </a:p>
          <a:p>
            <a:r>
              <a:rPr lang="en-US" sz="2400" dirty="0"/>
              <a:t>Leaving these variables in the model makes it harder to see the </a:t>
            </a:r>
            <a:r>
              <a:rPr lang="en-US" sz="2400" dirty="0" smtClean="0"/>
              <a:t>effect </a:t>
            </a:r>
            <a:r>
              <a:rPr lang="en-US" sz="2400" dirty="0"/>
              <a:t>of the </a:t>
            </a:r>
            <a:r>
              <a:rPr lang="en-US" sz="2400" dirty="0" smtClean="0"/>
              <a:t>important variables</a:t>
            </a:r>
            <a:r>
              <a:rPr lang="en-US" sz="2400" dirty="0"/>
              <a:t>.</a:t>
            </a:r>
            <a:endParaRPr lang="en-US" sz="2400" dirty="0" smtClean="0"/>
          </a:p>
          <a:p>
            <a:endParaRPr lang="en-US" sz="2400" dirty="0"/>
          </a:p>
          <a:p>
            <a:r>
              <a:rPr lang="en-US" sz="2400" dirty="0"/>
              <a:t>The model would be easier to interpret by removing (i.e. setting the coefficients to zero) the unimportant </a:t>
            </a:r>
            <a:r>
              <a:rPr lang="en-US" sz="2400" dirty="0" smtClean="0"/>
              <a:t>variables.</a:t>
            </a:r>
            <a:endParaRPr lang="en-US" sz="2400" dirty="0"/>
          </a:p>
        </p:txBody>
      </p:sp>
      <p:sp>
        <p:nvSpPr>
          <p:cNvPr id="3" name="Title 2"/>
          <p:cNvSpPr>
            <a:spLocks noGrp="1"/>
          </p:cNvSpPr>
          <p:nvPr>
            <p:ph type="title"/>
          </p:nvPr>
        </p:nvSpPr>
        <p:spPr/>
        <p:txBody>
          <a:bodyPr/>
          <a:lstStyle/>
          <a:p>
            <a:r>
              <a:rPr lang="en-US" dirty="0" smtClean="0"/>
              <a:t>Model Interpretability</a:t>
            </a:r>
            <a:endParaRPr lang="en-US" dirty="0"/>
          </a:p>
        </p:txBody>
      </p:sp>
    </p:spTree>
    <p:extLst>
      <p:ext uri="{BB962C8B-B14F-4D97-AF65-F5344CB8AC3E}">
        <p14:creationId xmlns:p14="http://schemas.microsoft.com/office/powerpoint/2010/main" val="35224109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sz="2400" dirty="0" smtClean="0"/>
                  <a:t>Hence, in computing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𝑝</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rPr>
                              <m:t>1</m:t>
                            </m:r>
                            <m:r>
                              <a:rPr lang="en-US" sz="2400" b="0" i="1" smtClean="0">
                                <a:latin typeface="Cambria Math" panose="02040503050406030204" pitchFamily="18" charset="0"/>
                              </a:rPr>
                              <m:t>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𝑗</m:t>
                            </m:r>
                          </m:sub>
                        </m:sSub>
                      </m:e>
                    </m:nary>
                  </m:oMath>
                </a14:m>
                <a:r>
                  <a:rPr lang="en-US" sz="2400" dirty="0" smtClean="0"/>
                  <a:t>, PLS places the highest weight on the variables that are most strongly related to the response.</a:t>
                </a:r>
              </a:p>
              <a:p>
                <a:endParaRPr lang="en-US" sz="1200" dirty="0"/>
              </a:p>
              <a:p>
                <a:r>
                  <a:rPr lang="en-US" sz="2400" dirty="0" smtClean="0"/>
                  <a:t>Subsequent directions are found by taking residuals and then repeating the above prescription.</a:t>
                </a:r>
              </a:p>
              <a:p>
                <a:endParaRPr lang="en-US" sz="1200" dirty="0"/>
              </a:p>
              <a:p>
                <a:r>
                  <a:rPr lang="en-US" sz="2400" dirty="0" smtClean="0"/>
                  <a:t>As with PCR, the number </a:t>
                </a:r>
                <a:r>
                  <a:rPr lang="en-US" sz="2400" i="1" dirty="0" smtClean="0"/>
                  <a:t>M</a:t>
                </a:r>
                <a:r>
                  <a:rPr lang="en-US" sz="2400" dirty="0" smtClean="0"/>
                  <a:t> of PLS directions used in PLS is a tuning parameters that is typically chosen by cross-validation.</a:t>
                </a:r>
              </a:p>
              <a:p>
                <a:endParaRPr lang="en-US" sz="1200" dirty="0"/>
              </a:p>
              <a:p>
                <a:r>
                  <a:rPr lang="en-US" sz="2400" dirty="0" smtClean="0"/>
                  <a:t>While the supervised dimension reduction of PLS can reduce bias, it also has the potential to increase variance.</a:t>
                </a:r>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348" t="-741" r="-348" b="-9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Partial Least Squares (cont.)</a:t>
            </a:r>
            <a:endParaRPr lang="en-US" dirty="0"/>
          </a:p>
        </p:txBody>
      </p:sp>
    </p:spTree>
    <p:extLst>
      <p:ext uri="{BB962C8B-B14F-4D97-AF65-F5344CB8AC3E}">
        <p14:creationId xmlns:p14="http://schemas.microsoft.com/office/powerpoint/2010/main" val="28265262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27729" y="1554480"/>
            <a:ext cx="7488231" cy="4824434"/>
          </a:xfrm>
          <a:prstGeom prst="rect">
            <a:avLst/>
          </a:prstGeom>
        </p:spPr>
      </p:pic>
      <p:sp>
        <p:nvSpPr>
          <p:cNvPr id="3" name="Title 2"/>
          <p:cNvSpPr>
            <a:spLocks noGrp="1"/>
          </p:cNvSpPr>
          <p:nvPr>
            <p:ph type="title"/>
          </p:nvPr>
        </p:nvSpPr>
        <p:spPr/>
        <p:txBody>
          <a:bodyPr/>
          <a:lstStyle/>
          <a:p>
            <a:r>
              <a:rPr lang="en-US" dirty="0"/>
              <a:t>Partial Least Squares (cont.)</a:t>
            </a:r>
          </a:p>
        </p:txBody>
      </p:sp>
    </p:spTree>
    <p:extLst>
      <p:ext uri="{BB962C8B-B14F-4D97-AF65-F5344CB8AC3E}">
        <p14:creationId xmlns:p14="http://schemas.microsoft.com/office/powerpoint/2010/main" val="918236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While </a:t>
            </a:r>
            <a:r>
              <a:rPr lang="en-US" sz="2400" i="1" dirty="0" smtClean="0"/>
              <a:t>p</a:t>
            </a:r>
            <a:r>
              <a:rPr lang="en-US" sz="2400" dirty="0" smtClean="0"/>
              <a:t> can be extremely large, the number of observations </a:t>
            </a:r>
            <a:r>
              <a:rPr lang="en-US" sz="2400" i="1" dirty="0" smtClean="0"/>
              <a:t>n</a:t>
            </a:r>
            <a:r>
              <a:rPr lang="en-US" sz="2400" dirty="0" smtClean="0"/>
              <a:t> is often limited due to cost, sample availability, etc.</a:t>
            </a:r>
          </a:p>
          <a:p>
            <a:endParaRPr lang="en-US" sz="1200" dirty="0"/>
          </a:p>
          <a:p>
            <a:r>
              <a:rPr lang="en-US" sz="2400" dirty="0" smtClean="0"/>
              <a:t>Data sets containing more features than observations are often referred to a </a:t>
            </a:r>
            <a:r>
              <a:rPr lang="en-US" sz="2400" i="1" dirty="0" smtClean="0"/>
              <a:t>high-dimensional</a:t>
            </a:r>
            <a:r>
              <a:rPr lang="en-US" sz="2400" dirty="0" smtClean="0"/>
              <a:t>.</a:t>
            </a:r>
          </a:p>
          <a:p>
            <a:endParaRPr lang="en-US" sz="1200" dirty="0"/>
          </a:p>
          <a:p>
            <a:r>
              <a:rPr lang="en-US" sz="2400" dirty="0" smtClean="0"/>
              <a:t>When the number of features </a:t>
            </a:r>
            <a:r>
              <a:rPr lang="en-US" sz="2400" i="1" dirty="0" smtClean="0"/>
              <a:t>p</a:t>
            </a:r>
            <a:r>
              <a:rPr lang="en-US" sz="2400" dirty="0" smtClean="0"/>
              <a:t> is as large as, or larger than, the number of observations </a:t>
            </a:r>
            <a:r>
              <a:rPr lang="en-US" sz="2400" i="1" dirty="0" smtClean="0"/>
              <a:t>n</a:t>
            </a:r>
            <a:r>
              <a:rPr lang="en-US" sz="2400" dirty="0" smtClean="0"/>
              <a:t>, OLS should not be performed.</a:t>
            </a:r>
          </a:p>
          <a:p>
            <a:pPr lvl="1"/>
            <a:r>
              <a:rPr lang="en-US" sz="2000" dirty="0" smtClean="0"/>
              <a:t>It is too </a:t>
            </a:r>
            <a:r>
              <a:rPr lang="en-US" sz="2000" i="1" dirty="0" smtClean="0"/>
              <a:t>flexible</a:t>
            </a:r>
            <a:r>
              <a:rPr lang="en-US" sz="2000" dirty="0" smtClean="0"/>
              <a:t> and hence </a:t>
            </a:r>
            <a:r>
              <a:rPr lang="en-US" sz="2000" dirty="0" err="1" smtClean="0"/>
              <a:t>overfits</a:t>
            </a:r>
            <a:r>
              <a:rPr lang="en-US" sz="2000" dirty="0" smtClean="0"/>
              <a:t> the data.</a:t>
            </a:r>
          </a:p>
          <a:p>
            <a:pPr lvl="1"/>
            <a:endParaRPr lang="en-US" sz="1200" dirty="0"/>
          </a:p>
          <a:p>
            <a:r>
              <a:rPr lang="en-US" sz="2400" dirty="0" smtClean="0"/>
              <a:t>Forward stepwise selection, ridge regression, lasso, and PCR are particularly useful for performing regression in the high-dimensional setting.</a:t>
            </a:r>
            <a:endParaRPr lang="en-US" sz="2400" dirty="0"/>
          </a:p>
        </p:txBody>
      </p:sp>
      <p:sp>
        <p:nvSpPr>
          <p:cNvPr id="3" name="Title 2"/>
          <p:cNvSpPr>
            <a:spLocks noGrp="1"/>
          </p:cNvSpPr>
          <p:nvPr>
            <p:ph type="title"/>
          </p:nvPr>
        </p:nvSpPr>
        <p:spPr/>
        <p:txBody>
          <a:bodyPr>
            <a:normAutofit fontScale="90000"/>
          </a:bodyPr>
          <a:lstStyle/>
          <a:p>
            <a:r>
              <a:rPr lang="en-US" dirty="0" smtClean="0"/>
              <a:t>Considerations in High Dimensions</a:t>
            </a:r>
            <a:endParaRPr lang="en-US" dirty="0"/>
          </a:p>
        </p:txBody>
      </p:sp>
    </p:spTree>
    <p:extLst>
      <p:ext uri="{BB962C8B-B14F-4D97-AF65-F5344CB8AC3E}">
        <p14:creationId xmlns:p14="http://schemas.microsoft.com/office/powerpoint/2010/main" val="3809501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Regularization or shrinkage plays a key role in high-dimensional problems.</a:t>
            </a:r>
          </a:p>
          <a:p>
            <a:endParaRPr lang="en-US" sz="2400" dirty="0"/>
          </a:p>
          <a:p>
            <a:r>
              <a:rPr lang="en-US" sz="2400" dirty="0" smtClean="0"/>
              <a:t>Appropriate tuning parameter selection is crucial for good predictive performance.</a:t>
            </a:r>
          </a:p>
          <a:p>
            <a:endParaRPr lang="en-US" sz="2400" dirty="0"/>
          </a:p>
          <a:p>
            <a:r>
              <a:rPr lang="en-US" sz="2400" dirty="0" smtClean="0"/>
              <a:t>The test error tends to increase as the dimensionality of the problem (i.e. the number of features or predictors) increases, unless the additional features are truly associated with the response.</a:t>
            </a:r>
          </a:p>
          <a:p>
            <a:pPr lvl="1"/>
            <a:r>
              <a:rPr lang="en-US" sz="2000" dirty="0" smtClean="0"/>
              <a:t>Known as the </a:t>
            </a:r>
            <a:r>
              <a:rPr lang="en-US" sz="2000" i="1" dirty="0" smtClean="0"/>
              <a:t>curse of dimensionality</a:t>
            </a:r>
            <a:endParaRPr lang="en-US" sz="2000" dirty="0"/>
          </a:p>
        </p:txBody>
      </p:sp>
      <p:sp>
        <p:nvSpPr>
          <p:cNvPr id="3" name="Title 2"/>
          <p:cNvSpPr>
            <a:spLocks noGrp="1"/>
          </p:cNvSpPr>
          <p:nvPr>
            <p:ph type="title"/>
          </p:nvPr>
        </p:nvSpPr>
        <p:spPr/>
        <p:txBody>
          <a:bodyPr>
            <a:normAutofit/>
          </a:bodyPr>
          <a:lstStyle/>
          <a:p>
            <a:r>
              <a:rPr lang="en-US" sz="2800" dirty="0" smtClean="0"/>
              <a:t>Considerations in High Dimensions (cont.)</a:t>
            </a:r>
            <a:endParaRPr lang="en-US" sz="2800" dirty="0"/>
          </a:p>
        </p:txBody>
      </p:sp>
    </p:spTree>
    <p:extLst>
      <p:ext uri="{BB962C8B-B14F-4D97-AF65-F5344CB8AC3E}">
        <p14:creationId xmlns:p14="http://schemas.microsoft.com/office/powerpoint/2010/main" val="2660830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i="1" dirty="0" smtClean="0"/>
              <a:t>Curse of dimensionality</a:t>
            </a:r>
          </a:p>
          <a:p>
            <a:pPr lvl="1"/>
            <a:r>
              <a:rPr lang="en-US" sz="2000" dirty="0" smtClean="0"/>
              <a:t>Adding additional </a:t>
            </a:r>
            <a:r>
              <a:rPr lang="en-US" sz="2000" i="1" dirty="0" smtClean="0"/>
              <a:t>signal</a:t>
            </a:r>
            <a:r>
              <a:rPr lang="en-US" sz="2000" dirty="0" smtClean="0"/>
              <a:t> features that are truly associated with the response will improve the fitted model, in the sense of leading to a reduction in test set error.</a:t>
            </a:r>
          </a:p>
          <a:p>
            <a:pPr lvl="1"/>
            <a:r>
              <a:rPr lang="en-US" sz="2000" dirty="0" smtClean="0"/>
              <a:t>Adding </a:t>
            </a:r>
            <a:r>
              <a:rPr lang="en-US" sz="2000" i="1" dirty="0" smtClean="0"/>
              <a:t>noise</a:t>
            </a:r>
            <a:r>
              <a:rPr lang="en-US" sz="2000" dirty="0" smtClean="0"/>
              <a:t> features that are not truly associated with the response will lead to a deterioration in the fitted model, and consequently an increased test set error.	</a:t>
            </a:r>
          </a:p>
          <a:p>
            <a:pPr lvl="1"/>
            <a:endParaRPr lang="en-US" sz="2000" dirty="0"/>
          </a:p>
          <a:p>
            <a:r>
              <a:rPr lang="en-US" sz="2400" dirty="0" smtClean="0"/>
              <a:t>Noise features increase the dimensionality of the problem, exacerbating the risk of </a:t>
            </a:r>
            <a:r>
              <a:rPr lang="en-US" sz="2400" dirty="0" err="1" smtClean="0"/>
              <a:t>overfitting</a:t>
            </a:r>
            <a:r>
              <a:rPr lang="en-US" sz="2400" dirty="0" smtClean="0"/>
              <a:t> without any potential upside in terms of improved test set error.</a:t>
            </a:r>
            <a:endParaRPr lang="en-US" sz="2400" dirty="0"/>
          </a:p>
        </p:txBody>
      </p:sp>
      <p:sp>
        <p:nvSpPr>
          <p:cNvPr id="3" name="Title 2"/>
          <p:cNvSpPr>
            <a:spLocks noGrp="1"/>
          </p:cNvSpPr>
          <p:nvPr>
            <p:ph type="title"/>
          </p:nvPr>
        </p:nvSpPr>
        <p:spPr/>
        <p:txBody>
          <a:bodyPr>
            <a:normAutofit/>
          </a:bodyPr>
          <a:lstStyle/>
          <a:p>
            <a:r>
              <a:rPr lang="en-US" sz="2800" dirty="0" smtClean="0"/>
              <a:t>Considerations in High Dimensions (cont.)</a:t>
            </a:r>
            <a:endParaRPr lang="en-US" sz="2800" dirty="0"/>
          </a:p>
        </p:txBody>
      </p:sp>
    </p:spTree>
    <p:extLst>
      <p:ext uri="{BB962C8B-B14F-4D97-AF65-F5344CB8AC3E}">
        <p14:creationId xmlns:p14="http://schemas.microsoft.com/office/powerpoint/2010/main" val="2576924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In the high-dimensional setting, the </a:t>
            </a:r>
            <a:r>
              <a:rPr lang="en-US" sz="2400" dirty="0" err="1" smtClean="0"/>
              <a:t>multicollinearity</a:t>
            </a:r>
            <a:r>
              <a:rPr lang="en-US" sz="2400" dirty="0" smtClean="0"/>
              <a:t> problem is extreme: any variable in the model can be written as a linear combination of all of the other variables in the models.</a:t>
            </a:r>
          </a:p>
          <a:p>
            <a:endParaRPr lang="en-US" sz="1200" dirty="0"/>
          </a:p>
          <a:p>
            <a:r>
              <a:rPr lang="en-US" sz="2400" dirty="0" smtClean="0"/>
              <a:t>It is also important to be particularly careful in reporting errors and measures of model fit in the high-dimensional setting.</a:t>
            </a:r>
          </a:p>
          <a:p>
            <a:endParaRPr lang="en-US" sz="1200" dirty="0"/>
          </a:p>
          <a:p>
            <a:r>
              <a:rPr lang="en-US" sz="2400" dirty="0" smtClean="0"/>
              <a:t>One should </a:t>
            </a:r>
            <a:r>
              <a:rPr lang="en-US" sz="2400" i="1" dirty="0" smtClean="0"/>
              <a:t>never</a:t>
            </a:r>
            <a:r>
              <a:rPr lang="en-US" sz="2400" dirty="0" smtClean="0"/>
              <a:t> use sum of squared errors, p-values, R</a:t>
            </a:r>
            <a:r>
              <a:rPr lang="en-US" sz="2400" baseline="30000" dirty="0" smtClean="0"/>
              <a:t>2</a:t>
            </a:r>
            <a:r>
              <a:rPr lang="en-US" sz="2400" dirty="0" smtClean="0"/>
              <a:t> statistics, or other traditional measures of model fit on the </a:t>
            </a:r>
            <a:r>
              <a:rPr lang="en-US" sz="2400" i="1" dirty="0" smtClean="0"/>
              <a:t>training data</a:t>
            </a:r>
            <a:r>
              <a:rPr lang="en-US" sz="2400" dirty="0" smtClean="0"/>
              <a:t> as evidence of good model fit in the high-dimensional setting.</a:t>
            </a:r>
          </a:p>
          <a:p>
            <a:endParaRPr lang="en-US" sz="1200" dirty="0"/>
          </a:p>
          <a:p>
            <a:r>
              <a:rPr lang="en-US" sz="2400" dirty="0" smtClean="0"/>
              <a:t>It is important to report results on an independent test set, or cross-validation errors.</a:t>
            </a:r>
            <a:endParaRPr lang="en-US" sz="2400" dirty="0"/>
          </a:p>
        </p:txBody>
      </p:sp>
      <p:sp>
        <p:nvSpPr>
          <p:cNvPr id="3" name="Title 2"/>
          <p:cNvSpPr>
            <a:spLocks noGrp="1"/>
          </p:cNvSpPr>
          <p:nvPr>
            <p:ph type="title"/>
          </p:nvPr>
        </p:nvSpPr>
        <p:spPr/>
        <p:txBody>
          <a:bodyPr>
            <a:normAutofit/>
          </a:bodyPr>
          <a:lstStyle/>
          <a:p>
            <a:r>
              <a:rPr lang="en-US" sz="2800" dirty="0" smtClean="0"/>
              <a:t>Considerations in High Dimensions (cont.)</a:t>
            </a:r>
            <a:endParaRPr lang="en-US" sz="2800" dirty="0"/>
          </a:p>
        </p:txBody>
      </p:sp>
    </p:spTree>
    <p:extLst>
      <p:ext uri="{BB962C8B-B14F-4D97-AF65-F5344CB8AC3E}">
        <p14:creationId xmlns:p14="http://schemas.microsoft.com/office/powerpoint/2010/main" val="2703497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676400"/>
            <a:ext cx="8991600" cy="4114800"/>
          </a:xfrm>
        </p:spPr>
        <p:txBody>
          <a:bodyPr/>
          <a:lstStyle/>
          <a:p>
            <a:r>
              <a:rPr lang="en-US" sz="2400" dirty="0" smtClean="0"/>
              <a:t>Best </a:t>
            </a:r>
            <a:r>
              <a:rPr lang="en-US" sz="2400" dirty="0"/>
              <a:t>subset selection and stepwise selection </a:t>
            </a:r>
            <a:r>
              <a:rPr lang="en-US" sz="2400" dirty="0" smtClean="0"/>
              <a:t>methods.</a:t>
            </a:r>
            <a:endParaRPr lang="en-US" sz="2400" dirty="0"/>
          </a:p>
          <a:p>
            <a:r>
              <a:rPr lang="en-US" sz="2400" dirty="0" smtClean="0"/>
              <a:t>Estimate </a:t>
            </a:r>
            <a:r>
              <a:rPr lang="en-US" sz="2400" dirty="0"/>
              <a:t>test error by adjusting training error to account for bias due to </a:t>
            </a:r>
            <a:r>
              <a:rPr lang="en-US" sz="2400" dirty="0" err="1" smtClean="0"/>
              <a:t>overfitting</a:t>
            </a:r>
            <a:r>
              <a:rPr lang="en-US" sz="2400" dirty="0" smtClean="0"/>
              <a:t>.</a:t>
            </a:r>
          </a:p>
          <a:p>
            <a:r>
              <a:rPr lang="en-US" sz="2400" dirty="0" smtClean="0"/>
              <a:t>Estimate </a:t>
            </a:r>
            <a:r>
              <a:rPr lang="en-US" sz="2400" dirty="0"/>
              <a:t>test error using validation set approach and cross-validation approach.</a:t>
            </a:r>
          </a:p>
          <a:p>
            <a:r>
              <a:rPr lang="en-US" sz="2400" dirty="0" smtClean="0"/>
              <a:t>Ridge </a:t>
            </a:r>
            <a:r>
              <a:rPr lang="en-US" sz="2400" dirty="0"/>
              <a:t>regression and the lasso as shrinkage (regularization) methods.</a:t>
            </a:r>
          </a:p>
          <a:p>
            <a:r>
              <a:rPr lang="en-US" sz="2400" dirty="0" smtClean="0"/>
              <a:t>Principal </a:t>
            </a:r>
            <a:r>
              <a:rPr lang="en-US" sz="2400" dirty="0"/>
              <a:t>components regression and partial least </a:t>
            </a:r>
            <a:r>
              <a:rPr lang="en-US" sz="2400" dirty="0" smtClean="0"/>
              <a:t>squares.</a:t>
            </a:r>
          </a:p>
          <a:p>
            <a:r>
              <a:rPr lang="en-US" sz="2400" dirty="0" smtClean="0"/>
              <a:t>Considerations </a:t>
            </a:r>
            <a:r>
              <a:rPr lang="en-US" sz="2400" dirty="0"/>
              <a:t>for high-dimensional settings.</a:t>
            </a:r>
          </a:p>
        </p:txBody>
      </p:sp>
      <p:sp>
        <p:nvSpPr>
          <p:cNvPr id="3" name="Title 2"/>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40984702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524000"/>
            <a:ext cx="4343400" cy="2895600"/>
          </a:xfrm>
        </p:spPr>
        <p:txBody>
          <a:bodyPr/>
          <a:lstStyle/>
          <a:p>
            <a:r>
              <a:rPr lang="en-US" sz="2400" dirty="0" smtClean="0"/>
              <a:t>Carefully selected features can improve model accuracy, but adding too many can lead to </a:t>
            </a:r>
            <a:r>
              <a:rPr lang="en-US" sz="2400" dirty="0" err="1" smtClean="0"/>
              <a:t>overfitting</a:t>
            </a:r>
            <a:r>
              <a:rPr lang="en-US" sz="2400" dirty="0" smtClean="0"/>
              <a:t>.</a:t>
            </a:r>
          </a:p>
          <a:p>
            <a:pPr lvl="1"/>
            <a:r>
              <a:rPr lang="en-US" sz="1600" dirty="0" err="1"/>
              <a:t>Overfitted</a:t>
            </a:r>
            <a:r>
              <a:rPr lang="en-US" sz="1600" dirty="0"/>
              <a:t> models describe random error or noise instead of any underlying </a:t>
            </a:r>
            <a:r>
              <a:rPr lang="en-US" sz="1600" dirty="0" smtClean="0"/>
              <a:t>relationship.</a:t>
            </a:r>
          </a:p>
          <a:p>
            <a:pPr lvl="1"/>
            <a:r>
              <a:rPr lang="en-US" sz="1600" dirty="0"/>
              <a:t>They </a:t>
            </a:r>
            <a:r>
              <a:rPr lang="en-US" sz="1600" dirty="0" smtClean="0"/>
              <a:t>generally </a:t>
            </a:r>
            <a:r>
              <a:rPr lang="en-US" sz="1600" dirty="0"/>
              <a:t>have poor predictive performance on test </a:t>
            </a:r>
            <a:r>
              <a:rPr lang="en-US" sz="1600" dirty="0" smtClean="0"/>
              <a:t>data.</a:t>
            </a:r>
          </a:p>
        </p:txBody>
      </p:sp>
      <p:sp>
        <p:nvSpPr>
          <p:cNvPr id="3" name="Title 2"/>
          <p:cNvSpPr>
            <a:spLocks noGrp="1"/>
          </p:cNvSpPr>
          <p:nvPr>
            <p:ph type="title"/>
          </p:nvPr>
        </p:nvSpPr>
        <p:spPr/>
        <p:txBody>
          <a:bodyPr>
            <a:normAutofit/>
          </a:bodyPr>
          <a:lstStyle/>
          <a:p>
            <a:r>
              <a:rPr lang="en-US" dirty="0" smtClean="0"/>
              <a:t>Feature/Variable </a:t>
            </a:r>
            <a:r>
              <a:rPr lang="en-US" dirty="0" smtClean="0"/>
              <a:t>Selection</a:t>
            </a:r>
            <a:endParaRPr lang="en-US" dirty="0"/>
          </a:p>
        </p:txBody>
      </p:sp>
      <p:pic>
        <p:nvPicPr>
          <p:cNvPr id="4" name="Picture 3"/>
          <p:cNvPicPr>
            <a:picLocks noChangeAspect="1"/>
          </p:cNvPicPr>
          <p:nvPr/>
        </p:nvPicPr>
        <p:blipFill>
          <a:blip r:embed="rId2"/>
          <a:stretch>
            <a:fillRect/>
          </a:stretch>
        </p:blipFill>
        <p:spPr>
          <a:xfrm>
            <a:off x="4419600" y="1600200"/>
            <a:ext cx="4673872" cy="2942492"/>
          </a:xfrm>
          <a:prstGeom prst="rect">
            <a:avLst/>
          </a:prstGeom>
        </p:spPr>
      </p:pic>
      <p:sp>
        <p:nvSpPr>
          <p:cNvPr id="5" name="Content Placeholder 1"/>
          <p:cNvSpPr txBox="1">
            <a:spLocks/>
          </p:cNvSpPr>
          <p:nvPr/>
        </p:nvSpPr>
        <p:spPr bwMode="auto">
          <a:xfrm>
            <a:off x="54980" y="4618892"/>
            <a:ext cx="906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0000"/>
              <a:buFont typeface="Wingdings" pitchFamily="-107" charset="2"/>
              <a:buChar char="§"/>
              <a:defRPr sz="3200">
                <a:solidFill>
                  <a:schemeClr val="tx2"/>
                </a:solidFill>
                <a:latin typeface="+mn-lt"/>
                <a:ea typeface="ＭＳ Ｐゴシック" pitchFamily="-107" charset="-128"/>
                <a:cs typeface="+mn-cs"/>
              </a:defRPr>
            </a:lvl1pPr>
            <a:lvl2pPr marL="742950" indent="-285750" algn="l" rtl="0" eaLnBrk="0" fontAlgn="base" hangingPunct="0">
              <a:spcBef>
                <a:spcPct val="20000"/>
              </a:spcBef>
              <a:spcAft>
                <a:spcPct val="0"/>
              </a:spcAft>
              <a:buChar char="–"/>
              <a:defRPr sz="2800">
                <a:solidFill>
                  <a:schemeClr val="tx2"/>
                </a:solidFill>
                <a:latin typeface="+mn-lt"/>
                <a:ea typeface="ＭＳ Ｐゴシック" pitchFamily="-107" charset="-128"/>
              </a:defRPr>
            </a:lvl2pPr>
            <a:lvl3pPr marL="1143000" indent="-228600" algn="l" rtl="0" eaLnBrk="0" fontAlgn="base" hangingPunct="0">
              <a:spcBef>
                <a:spcPct val="20000"/>
              </a:spcBef>
              <a:spcAft>
                <a:spcPct val="0"/>
              </a:spcAft>
              <a:buSzPct val="80000"/>
              <a:buChar char="•"/>
              <a:defRPr sz="2400">
                <a:solidFill>
                  <a:schemeClr val="tx2"/>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2"/>
                </a:solidFill>
                <a:latin typeface="+mn-lt"/>
                <a:ea typeface="ＭＳ Ｐゴシック" pitchFamily="-107" charset="-128"/>
              </a:defRPr>
            </a:lvl5pPr>
            <a:lvl6pPr marL="2514600" indent="-228600" algn="l" rtl="0" fontAlgn="base">
              <a:spcBef>
                <a:spcPct val="20000"/>
              </a:spcBef>
              <a:spcAft>
                <a:spcPct val="0"/>
              </a:spcAft>
              <a:buChar char="»"/>
              <a:defRPr sz="2000">
                <a:solidFill>
                  <a:schemeClr val="accent2"/>
                </a:solidFill>
                <a:latin typeface="+mn-lt"/>
                <a:ea typeface="ＭＳ Ｐゴシック" pitchFamily="-107" charset="-128"/>
              </a:defRPr>
            </a:lvl6pPr>
            <a:lvl7pPr marL="2971800" indent="-228600" algn="l" rtl="0" fontAlgn="base">
              <a:spcBef>
                <a:spcPct val="20000"/>
              </a:spcBef>
              <a:spcAft>
                <a:spcPct val="0"/>
              </a:spcAft>
              <a:buChar char="»"/>
              <a:defRPr sz="2000">
                <a:solidFill>
                  <a:schemeClr val="accent2"/>
                </a:solidFill>
                <a:latin typeface="+mn-lt"/>
                <a:ea typeface="ＭＳ Ｐゴシック" pitchFamily="-107" charset="-128"/>
              </a:defRPr>
            </a:lvl7pPr>
            <a:lvl8pPr marL="3429000" indent="-228600" algn="l" rtl="0" fontAlgn="base">
              <a:spcBef>
                <a:spcPct val="20000"/>
              </a:spcBef>
              <a:spcAft>
                <a:spcPct val="0"/>
              </a:spcAft>
              <a:buChar char="»"/>
              <a:defRPr sz="2000">
                <a:solidFill>
                  <a:schemeClr val="accent2"/>
                </a:solidFill>
                <a:latin typeface="+mn-lt"/>
                <a:ea typeface="ＭＳ Ｐゴシック" pitchFamily="-107" charset="-128"/>
              </a:defRPr>
            </a:lvl8pPr>
            <a:lvl9pPr marL="3886200" indent="-228600" algn="l" rtl="0" fontAlgn="base">
              <a:spcBef>
                <a:spcPct val="20000"/>
              </a:spcBef>
              <a:spcAft>
                <a:spcPct val="0"/>
              </a:spcAft>
              <a:buChar char="»"/>
              <a:defRPr sz="2000">
                <a:solidFill>
                  <a:schemeClr val="accent2"/>
                </a:solidFill>
                <a:latin typeface="+mn-lt"/>
                <a:ea typeface="ＭＳ Ｐゴシック" pitchFamily="-107" charset="-128"/>
              </a:defRPr>
            </a:lvl9pPr>
          </a:lstStyle>
          <a:p>
            <a:r>
              <a:rPr lang="en-US" sz="2200" kern="0" dirty="0" smtClean="0"/>
              <a:t>For instance, we can use a 15-degree polynomial function to fit the following data so that the fitted curve goes nicely through the data points.</a:t>
            </a:r>
          </a:p>
          <a:p>
            <a:r>
              <a:rPr lang="en-US" sz="2200" kern="0" dirty="0" smtClean="0"/>
              <a:t>However, a brand new dataset collected from the same population may not fit this particular curve well at all.</a:t>
            </a:r>
            <a:endParaRPr lang="en-US" sz="2200" kern="0" dirty="0" smtClean="0"/>
          </a:p>
        </p:txBody>
      </p:sp>
    </p:spTree>
    <p:extLst>
      <p:ext uri="{BB962C8B-B14F-4D97-AF65-F5344CB8AC3E}">
        <p14:creationId xmlns:p14="http://schemas.microsoft.com/office/powerpoint/2010/main" val="2906514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524000"/>
            <a:ext cx="8953500" cy="4114800"/>
          </a:xfrm>
        </p:spPr>
        <p:txBody>
          <a:bodyPr/>
          <a:lstStyle/>
          <a:p>
            <a:r>
              <a:rPr lang="en-US" sz="2400" u="sng" dirty="0" smtClean="0"/>
              <a:t>Subset Selection</a:t>
            </a:r>
          </a:p>
          <a:p>
            <a:pPr lvl="1"/>
            <a:r>
              <a:rPr lang="en-US" sz="2000" dirty="0" smtClean="0"/>
              <a:t>Identify a subset of the </a:t>
            </a:r>
            <a:r>
              <a:rPr lang="en-US" sz="2000" i="1" dirty="0" smtClean="0"/>
              <a:t>p</a:t>
            </a:r>
            <a:r>
              <a:rPr lang="en-US" sz="2000" dirty="0" smtClean="0"/>
              <a:t> predictors that we believe to be related to the response; then, fit a model using OLS on the reduced </a:t>
            </a:r>
            <a:r>
              <a:rPr lang="en-US" sz="2000" dirty="0" smtClean="0"/>
              <a:t>set.</a:t>
            </a:r>
            <a:endParaRPr lang="en-US" sz="2000" dirty="0" smtClean="0"/>
          </a:p>
          <a:p>
            <a:pPr lvl="1"/>
            <a:r>
              <a:rPr lang="en-US" sz="2000" dirty="0" smtClean="0"/>
              <a:t>Methods: best subset selection, stepwise selection</a:t>
            </a:r>
          </a:p>
          <a:p>
            <a:pPr lvl="1"/>
            <a:endParaRPr lang="en-US" sz="1200" dirty="0" smtClean="0"/>
          </a:p>
          <a:p>
            <a:r>
              <a:rPr lang="en-US" sz="2400" u="sng" dirty="0" smtClean="0"/>
              <a:t>Shrinkage (Regularization)</a:t>
            </a:r>
          </a:p>
          <a:p>
            <a:pPr lvl="1"/>
            <a:r>
              <a:rPr lang="en-US" sz="2000" dirty="0" smtClean="0"/>
              <a:t>Involves shrinking the estimated coefficients toward zero relative to the OLS estimates; has the effect of reducing variance and performs variable </a:t>
            </a:r>
            <a:r>
              <a:rPr lang="en-US" sz="2000" dirty="0" smtClean="0"/>
              <a:t>selection.</a:t>
            </a:r>
            <a:endParaRPr lang="en-US" sz="2000" dirty="0" smtClean="0"/>
          </a:p>
          <a:p>
            <a:pPr lvl="1"/>
            <a:r>
              <a:rPr lang="en-US" sz="2000" dirty="0" smtClean="0"/>
              <a:t>Methods: ridge regression, lasso</a:t>
            </a:r>
            <a:endParaRPr lang="en-US" sz="2000" dirty="0"/>
          </a:p>
          <a:p>
            <a:endParaRPr lang="en-US" sz="1200" dirty="0" smtClean="0"/>
          </a:p>
          <a:p>
            <a:r>
              <a:rPr lang="en-US" sz="2400" u="sng" dirty="0" smtClean="0"/>
              <a:t>Dimension Reduction</a:t>
            </a:r>
          </a:p>
          <a:p>
            <a:pPr lvl="1"/>
            <a:r>
              <a:rPr lang="en-US" sz="2000" dirty="0" smtClean="0"/>
              <a:t>Involves projecting the </a:t>
            </a:r>
            <a:r>
              <a:rPr lang="en-US" sz="2000" i="1" dirty="0" smtClean="0"/>
              <a:t>p</a:t>
            </a:r>
            <a:r>
              <a:rPr lang="en-US" sz="2000" dirty="0" smtClean="0"/>
              <a:t> predictors into a </a:t>
            </a:r>
            <a:r>
              <a:rPr lang="en-US" sz="2000" i="1" dirty="0" smtClean="0"/>
              <a:t>M</a:t>
            </a:r>
            <a:r>
              <a:rPr lang="en-US" sz="2000" dirty="0" smtClean="0"/>
              <a:t>-dimensional subspace, where </a:t>
            </a:r>
            <a:r>
              <a:rPr lang="en-US" sz="2000" i="1" dirty="0" smtClean="0"/>
              <a:t>M </a:t>
            </a:r>
            <a:r>
              <a:rPr lang="en-US" sz="2000" dirty="0" smtClean="0"/>
              <a:t>&lt; </a:t>
            </a:r>
            <a:r>
              <a:rPr lang="en-US" sz="2000" i="1" dirty="0" smtClean="0"/>
              <a:t>p, </a:t>
            </a:r>
            <a:r>
              <a:rPr lang="en-US" sz="2000" dirty="0" smtClean="0"/>
              <a:t>and fit the linear regression model using the </a:t>
            </a:r>
            <a:r>
              <a:rPr lang="en-US" sz="2000" i="1" dirty="0" smtClean="0"/>
              <a:t>M</a:t>
            </a:r>
            <a:r>
              <a:rPr lang="en-US" sz="2000" dirty="0" smtClean="0"/>
              <a:t> projections as predictors.</a:t>
            </a:r>
          </a:p>
          <a:p>
            <a:pPr lvl="1"/>
            <a:r>
              <a:rPr lang="en-US" sz="2000" dirty="0" smtClean="0"/>
              <a:t>Methods: principal components </a:t>
            </a:r>
            <a:r>
              <a:rPr lang="en-US" sz="2000" dirty="0" smtClean="0"/>
              <a:t>regression, partial least squares</a:t>
            </a:r>
            <a:endParaRPr lang="en-US" sz="2000" dirty="0" smtClean="0"/>
          </a:p>
        </p:txBody>
      </p:sp>
      <p:sp>
        <p:nvSpPr>
          <p:cNvPr id="3" name="Title 2"/>
          <p:cNvSpPr>
            <a:spLocks noGrp="1"/>
          </p:cNvSpPr>
          <p:nvPr>
            <p:ph type="title"/>
          </p:nvPr>
        </p:nvSpPr>
        <p:spPr/>
        <p:txBody>
          <a:bodyPr>
            <a:normAutofit fontScale="90000"/>
          </a:bodyPr>
          <a:lstStyle/>
          <a:p>
            <a:r>
              <a:rPr lang="en-US" dirty="0" smtClean="0"/>
              <a:t>Feature/Variable </a:t>
            </a:r>
            <a:r>
              <a:rPr lang="en-US" dirty="0" smtClean="0"/>
              <a:t>Selection (cont.)</a:t>
            </a:r>
            <a:endParaRPr lang="en-US" dirty="0"/>
          </a:p>
        </p:txBody>
      </p:sp>
    </p:spTree>
    <p:extLst>
      <p:ext uri="{BB962C8B-B14F-4D97-AF65-F5344CB8AC3E}">
        <p14:creationId xmlns:p14="http://schemas.microsoft.com/office/powerpoint/2010/main" val="18973104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2&quot; unique_id=&quot;10002&quot;&gt;&lt;object type=&quot;3&quot; unique_id=&quot;10003&quot;&gt;&lt;property id=&quot;20148&quot; value=&quot;5&quot;/&gt;&lt;property id=&quot;20300&quot; value=&quot;Slide 1&quot;/&gt;&lt;property id=&quot;20307&quot; value=&quot;256&quot;/&gt;&lt;/object&gt;&lt;object type=&quot;3&quot; unique_id=&quot;10273&quot;&gt;&lt;property id=&quot;20148&quot; value=&quot;5&quot;/&gt;&lt;property id=&quot;20300&quot; value=&quot;Slide 2 - &amp;quot;what is numeracy?&amp;quot;&quot;/&gt;&lt;property id=&quot;20307&quot; value=&quot;303&quot;/&gt;&lt;/object&gt;&lt;object type=&quot;3&quot; unique_id=&quot;10274&quot;&gt;&lt;property id=&quot;20148&quot; value=&quot;5&quot;/&gt;&lt;property id=&quot;20300&quot; value=&quot;Slide 4 - &amp;quot;using data&amp;quot;&quot;/&gt;&lt;property id=&quot;20307&quot; value=&quot;261&quot;/&gt;&lt;/object&gt;&lt;object type=&quot;3&quot; unique_id=&quot;10275&quot;&gt;&lt;property id=&quot;20148&quot; value=&quot;5&quot;/&gt;&lt;property id=&quot;20300&quot; value=&quot;Slide 5 - &amp;quot;using data&amp;quot;&quot;/&gt;&lt;property id=&quot;20307&quot; value=&quot;299&quot;/&gt;&lt;/object&gt;&lt;object type=&quot;3&quot; unique_id=&quot;10276&quot;&gt;&lt;property id=&quot;20148&quot; value=&quot;5&quot;/&gt;&lt;property id=&quot;20300&quot; value=&quot;Slide 6 - &amp;quot;using data&amp;quot;&quot;/&gt;&lt;property id=&quot;20307&quot; value=&quot;298&quot;/&gt;&lt;/object&gt;&lt;object type=&quot;3&quot; unique_id=&quot;10277&quot;&gt;&lt;property id=&quot;20148&quot; value=&quot;5&quot;/&gt;&lt;property id=&quot;20300&quot; value=&quot;Slide 7 - &amp;quot;using data&amp;quot;&quot;/&gt;&lt;property id=&quot;20307&quot; value=&quot;300&quot;/&gt;&lt;/object&gt;&lt;object type=&quot;3&quot; unique_id=&quot;10278&quot;&gt;&lt;property id=&quot;20148&quot; value=&quot;5&quot;/&gt;&lt;property id=&quot;20300&quot; value=&quot;Slide 3 - &amp;quot;why is numeracy important?&amp;quot;&quot;/&gt;&lt;property id=&quot;20307&quot; value=&quot;302&quot;/&gt;&lt;/object&gt;&lt;object type=&quot;3&quot; unique_id=&quot;10279&quot;&gt;&lt;property id=&quot;20148&quot; value=&quot;5&quot;/&gt;&lt;property id=&quot;20300&quot; value=&quot;Slide 8 - &amp;quot;So, any tips for how to become numerate?&amp;quot;&quot;/&gt;&lt;property id=&quot;20307&quot; value=&quot;304&quot;/&gt;&lt;/object&gt;&lt;object type=&quot;3&quot; unique_id=&quot;10280&quot;&gt;&lt;property id=&quot;20148&quot; value=&quot;5&quot;/&gt;&lt;property id=&quot;20300&quot; value=&quot;Slide 9 - &amp;quot;tip #1: use units of analysis&amp;quot;&quot;/&gt;&lt;property id=&quot;20307&quot; value=&quot;305&quot;/&gt;&lt;/object&gt;&lt;object type=&quot;3&quot; unique_id=&quot;10281&quot;&gt;&lt;property id=&quot;20148&quot; value=&quot;5&quot;/&gt;&lt;property id=&quot;20300&quot; value=&quot;Slide 10&quot;/&gt;&lt;property id=&quot;20307&quot; value=&quot;307&quot;/&gt;&lt;/object&gt;&lt;object type=&quot;3&quot; unique_id=&quot;10282&quot;&gt;&lt;property id=&quot;20148&quot; value=&quot;5&quot;/&gt;&lt;property id=&quot;20300&quot; value=&quot;Slide 11 - &amp;quot;tip #1: use units of analysis&amp;quot;&quot;/&gt;&lt;property id=&quot;20307&quot; value=&quot;308&quot;/&gt;&lt;/object&gt;&lt;object type=&quot;3&quot; unique_id=&quot;10283&quot;&gt;&lt;property id=&quot;20148&quot; value=&quot;5&quot;/&gt;&lt;property id=&quot;20300&quot; value=&quot;Slide 12 - &amp;quot;tip #2: recognize denominator problems&amp;quot;&quot;/&gt;&lt;property id=&quot;20307&quot; value=&quot;309&quot;/&gt;&lt;/object&gt;&lt;object type=&quot;3&quot; unique_id=&quot;10284&quot;&gt;&lt;property id=&quot;20148&quot; value=&quot;5&quot;/&gt;&lt;property id=&quot;20300&quot; value=&quot;Slide 13 - &amp;quot;tip #2: identify denominator problems&amp;quot;&quot;/&gt;&lt;property id=&quot;20307&quot; value=&quot;310&quot;/&gt;&lt;/object&gt;&lt;object type=&quot;3&quot; unique_id=&quot;10306&quot;&gt;&lt;property id=&quot;20148&quot; value=&quot;5&quot;/&gt;&lt;property id=&quot;20300&quot; value=&quot;Slide 20 - &amp;quot;tip #5: causation vs. correlation&amp;quot;&quot;/&gt;&lt;property id=&quot;20307&quot; value=&quot;291&quot;/&gt;&lt;/object&gt;&lt;object type=&quot;3&quot; unique_id=&quot;10969&quot;&gt;&lt;property id=&quot;20148&quot; value=&quot;5&quot;/&gt;&lt;property id=&quot;20300&quot; value=&quot;Slide 14 - &amp;quot;tip #3: interpret metrics of change&amp;quot;&quot;/&gt;&lt;property id=&quot;20307&quot; value=&quot;311&quot;/&gt;&lt;/object&gt;&lt;object type=&quot;3&quot; unique_id=&quot;10970&quot;&gt;&lt;property id=&quot;20148&quot; value=&quot;5&quot;/&gt;&lt;property id=&quot;20300&quot; value=&quot;Slide 15 - &amp;quot;tip #3: interpret metrics of change&amp;quot;&quot;/&gt;&lt;property id=&quot;20307&quot; value=&quot;312&quot;/&gt;&lt;/object&gt;&lt;object type=&quot;3&quot; unique_id=&quot;10971&quot;&gt;&lt;property id=&quot;20148&quot; value=&quot;5&quot;/&gt;&lt;property id=&quot;20300&quot; value=&quot;Slide 16 - &amp;quot;tip #4: know that numbers are relative&amp;quot;&quot;/&gt;&lt;property id=&quot;20307&quot; value=&quot;313&quot;/&gt;&lt;/object&gt;&lt;object type=&quot;3&quot; unique_id=&quot;10972&quot;&gt;&lt;property id=&quot;20148&quot; value=&quot;5&quot;/&gt;&lt;property id=&quot;20300&quot; value=&quot;Slide 17 - &amp;quot;tip #4: know that numbers are relative&amp;quot;&quot;/&gt;&lt;property id=&quot;20307&quot; value=&quot;314&quot;/&gt;&lt;/object&gt;&lt;object type=&quot;3&quot; unique_id=&quot;10973&quot;&gt;&lt;property id=&quot;20148&quot; value=&quot;5&quot;/&gt;&lt;property id=&quot;20300&quot; value=&quot;Slide 18 - &amp;quot;tip #4: know that numbers are relative&amp;quot;&quot;/&gt;&lt;property id=&quot;20307&quot; value=&quot;315&quot;/&gt;&lt;/object&gt;&lt;object type=&quot;3&quot; unique_id=&quot;10975&quot;&gt;&lt;property id=&quot;20148&quot; value=&quot;5&quot;/&gt;&lt;property id=&quot;20300&quot; value=&quot;Slide 19 - &amp;quot;tip #5: correlation vs. causation &amp;quot;&quot;/&gt;&lt;property id=&quot;20307&quot; value=&quot;317&quot;/&gt;&lt;/object&gt;&lt;/object&gt;&lt;object type=&quot;8&quot; unique_id=&quot;10012&quot;&gt;&lt;/object&gt;&lt;/object&gt;&lt;/database&gt;"/>
  <p:tag name="SECTOMILLISECCONVERTED" val="1"/>
</p:tagLst>
</file>

<file path=ppt/theme/theme1.xml><?xml version="1.0" encoding="utf-8"?>
<a:theme xmlns:a="http://schemas.openxmlformats.org/drawingml/2006/main" name="Blank Presentation">
  <a:themeElements>
    <a:clrScheme name="SCS Lecture theme">
      <a:dk1>
        <a:srgbClr val="480048"/>
      </a:dk1>
      <a:lt1>
        <a:srgbClr val="FFF282"/>
      </a:lt1>
      <a:dk2>
        <a:srgbClr val="270A29"/>
      </a:dk2>
      <a:lt2>
        <a:srgbClr val="FFFFFF"/>
      </a:lt2>
      <a:accent1>
        <a:srgbClr val="2E8348"/>
      </a:accent1>
      <a:accent2>
        <a:srgbClr val="472F91"/>
      </a:accent2>
      <a:accent3>
        <a:srgbClr val="FFFFFF"/>
      </a:accent3>
      <a:accent4>
        <a:srgbClr val="116A94"/>
      </a:accent4>
      <a:accent5>
        <a:srgbClr val="DAEDEF"/>
      </a:accent5>
      <a:accent6>
        <a:srgbClr val="D68A21"/>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7"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4612</TotalTime>
  <Words>4143</Words>
  <Application>Microsoft Office PowerPoint</Application>
  <PresentationFormat>On-screen Show (4:3)</PresentationFormat>
  <Paragraphs>458</Paragraphs>
  <Slides>76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ＭＳ Ｐゴシック</vt:lpstr>
      <vt:lpstr>Arial</vt:lpstr>
      <vt:lpstr>Cambria Math</vt:lpstr>
      <vt:lpstr>Times</vt:lpstr>
      <vt:lpstr>Wingdings</vt:lpstr>
      <vt:lpstr>Blank Presentation</vt:lpstr>
      <vt:lpstr>PREDICT 422: Practical Machine Learning</vt:lpstr>
      <vt:lpstr>Assignment</vt:lpstr>
      <vt:lpstr>References</vt:lpstr>
      <vt:lpstr>Lesson Goals:</vt:lpstr>
      <vt:lpstr>Improving the Linear Model</vt:lpstr>
      <vt:lpstr>Prediction Accuracy</vt:lpstr>
      <vt:lpstr>Model Interpretability</vt:lpstr>
      <vt:lpstr>Feature/Variable Selection</vt:lpstr>
      <vt:lpstr>Feature/Variable Selection (cont.)</vt:lpstr>
      <vt:lpstr>Best Subset Selection</vt:lpstr>
      <vt:lpstr>Best Subset Selection (cont.)</vt:lpstr>
      <vt:lpstr>Best Subset Selection (cont.)</vt:lpstr>
      <vt:lpstr>Stepwise Selection</vt:lpstr>
      <vt:lpstr>Stepwise Selection (cont.)</vt:lpstr>
      <vt:lpstr>Forward Stepwise Selection</vt:lpstr>
      <vt:lpstr>Backward Stepwise Selection</vt:lpstr>
      <vt:lpstr>Stepwise Selection (cont.)</vt:lpstr>
      <vt:lpstr>Choosing the Optimal Model</vt:lpstr>
      <vt:lpstr>Estimating Test Error</vt:lpstr>
      <vt:lpstr>Other Measures of Comparison</vt:lpstr>
      <vt:lpstr>Credit Data: Cp, BIC, and Adjusted R2</vt:lpstr>
      <vt:lpstr>Mallow’s Cp</vt:lpstr>
      <vt:lpstr>Akaike Information Criterion (AIC)</vt:lpstr>
      <vt:lpstr>Bayesian Information Criterion (BIC)</vt:lpstr>
      <vt:lpstr>Adjusted R2</vt:lpstr>
      <vt:lpstr>Validation and Cross-Validation</vt:lpstr>
      <vt:lpstr>Shrinkage (Regularization) Methods</vt:lpstr>
      <vt:lpstr>Shrinkage (Regularization) Methods (cont.)</vt:lpstr>
      <vt:lpstr>Ridge Regression</vt:lpstr>
      <vt:lpstr>Ridge Regression (cont.)</vt:lpstr>
      <vt:lpstr>Ridge Regression (cont.)</vt:lpstr>
      <vt:lpstr>Ridge Regression (cont.)</vt:lpstr>
      <vt:lpstr>Ridge Regression (cont.)</vt:lpstr>
      <vt:lpstr>Ridge Regression (cont.)</vt:lpstr>
      <vt:lpstr>Ridge Regression (cont.)</vt:lpstr>
      <vt:lpstr>Ridge Regression (cont.)</vt:lpstr>
      <vt:lpstr>Ridge Regression (cont.)</vt:lpstr>
      <vt:lpstr>Ridge Regression (cont.)</vt:lpstr>
      <vt:lpstr>Ridge Regression (cont.)</vt:lpstr>
      <vt:lpstr>Ridge Regression (cont.)</vt:lpstr>
      <vt:lpstr>Ridge Regression (cont.)</vt:lpstr>
      <vt:lpstr>Ridge Regression (cont.)</vt:lpstr>
      <vt:lpstr>The Lasso</vt:lpstr>
      <vt:lpstr>The Lasso (cont.)</vt:lpstr>
      <vt:lpstr>The Lasso (cont.)</vt:lpstr>
      <vt:lpstr>The Lasso (cont.)</vt:lpstr>
      <vt:lpstr>The Lasso (cont.)</vt:lpstr>
      <vt:lpstr>Lasso vs. Ridge Regression</vt:lpstr>
      <vt:lpstr>Selecting the Tuning Parameter λ</vt:lpstr>
      <vt:lpstr>Selecting the Tuning Parameter λ: Credit Data Example</vt:lpstr>
      <vt:lpstr>Selecting the Tuning Parameter λ: Simulated Data Example</vt:lpstr>
      <vt:lpstr>Dimension Reduction</vt:lpstr>
      <vt:lpstr>Dimension Reduction (cont.)</vt:lpstr>
      <vt:lpstr>Dimension Reduction (cont.)</vt:lpstr>
      <vt:lpstr>Principal Components Regression</vt:lpstr>
      <vt:lpstr>Principal Components Regression (cont.)</vt:lpstr>
      <vt:lpstr>Principal Components Regression (cont.)</vt:lpstr>
      <vt:lpstr>Principal Components Regression (cont.)</vt:lpstr>
      <vt:lpstr>Principal Components Regression (cont.)</vt:lpstr>
      <vt:lpstr>Principal Components Regression (cont.)</vt:lpstr>
      <vt:lpstr>Principal Components Regression (cont.)</vt:lpstr>
      <vt:lpstr>Principal Components Regression (cont.)</vt:lpstr>
      <vt:lpstr>Principal Components Regression (cont.)</vt:lpstr>
      <vt:lpstr>Principal Components Regression (cont.)</vt:lpstr>
      <vt:lpstr>Principal Components Regression (cont.)</vt:lpstr>
      <vt:lpstr>Principal Components Regression (cont.)</vt:lpstr>
      <vt:lpstr>Partial Least Squares</vt:lpstr>
      <vt:lpstr>Partial Least Squares (cont.)</vt:lpstr>
      <vt:lpstr>Partial Least Squares (cont.)</vt:lpstr>
      <vt:lpstr>Partial Least Squares (cont.)</vt:lpstr>
      <vt:lpstr>Partial Least Squares (cont.)</vt:lpstr>
      <vt:lpstr>Considerations in High Dimensions</vt:lpstr>
      <vt:lpstr>Considerations in High Dimensions (cont.)</vt:lpstr>
      <vt:lpstr>Considerations in High Dimensions (cont.)</vt:lpstr>
      <vt:lpstr>Considerations in High Dimensions (cont.)</vt:lpstr>
      <vt:lpstr>Summary</vt:lpstr>
    </vt:vector>
  </TitlesOfParts>
  <Company>NU-SCS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Nathaniel D. Bastian</dc:creator>
  <cp:lastModifiedBy>Nathan Bastian</cp:lastModifiedBy>
  <cp:revision>422</cp:revision>
  <dcterms:created xsi:type="dcterms:W3CDTF">2005-06-15T21:38:04Z</dcterms:created>
  <dcterms:modified xsi:type="dcterms:W3CDTF">2014-08-07T02:53:56Z</dcterms:modified>
</cp:coreProperties>
</file>